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11">
  <p:sldMasterIdLst>
    <p:sldMasterId id="2147483648" r:id="rId1"/>
  </p:sldMasterIdLst>
  <p:sldIdLst>
    <p:sldId id="256" r:id="rId2"/>
    <p:sldId id="287" r:id="rId3"/>
    <p:sldId id="289" r:id="rId4"/>
    <p:sldId id="290" r:id="rId5"/>
    <p:sldId id="257" r:id="rId6"/>
    <p:sldId id="258" r:id="rId7"/>
    <p:sldId id="259" r:id="rId8"/>
    <p:sldId id="268" r:id="rId9"/>
    <p:sldId id="291" r:id="rId10"/>
    <p:sldId id="295" r:id="rId11"/>
    <p:sldId id="292" r:id="rId12"/>
    <p:sldId id="261" r:id="rId13"/>
    <p:sldId id="262" r:id="rId14"/>
    <p:sldId id="263" r:id="rId15"/>
    <p:sldId id="269" r:id="rId16"/>
    <p:sldId id="270" r:id="rId17"/>
    <p:sldId id="271" r:id="rId18"/>
    <p:sldId id="281" r:id="rId19"/>
    <p:sldId id="284" r:id="rId20"/>
    <p:sldId id="282" r:id="rId21"/>
    <p:sldId id="274" r:id="rId22"/>
    <p:sldId id="285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9AFDC22-16F1-46C3-9ABA-1090990ED38F}">
          <p14:sldIdLst>
            <p14:sldId id="256"/>
            <p14:sldId id="287"/>
            <p14:sldId id="289"/>
            <p14:sldId id="290"/>
            <p14:sldId id="257"/>
            <p14:sldId id="258"/>
            <p14:sldId id="259"/>
            <p14:sldId id="268"/>
            <p14:sldId id="291"/>
            <p14:sldId id="295"/>
            <p14:sldId id="292"/>
          </p14:sldIdLst>
        </p14:section>
        <p14:section name="タイトルなしのセクション" id="{EFD3B877-CA2E-4EA7-B5FE-0A935C632074}">
          <p14:sldIdLst>
            <p14:sldId id="261"/>
            <p14:sldId id="262"/>
            <p14:sldId id="263"/>
            <p14:sldId id="269"/>
            <p14:sldId id="270"/>
            <p14:sldId id="271"/>
            <p14:sldId id="281"/>
            <p14:sldId id="284"/>
            <p14:sldId id="282"/>
            <p14:sldId id="274"/>
            <p14:sldId id="285"/>
            <p14:sldId id="278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4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ary.org/myrotary/ja/node/13426" TargetMode="External"/><Relationship Id="rId2" Type="http://schemas.openxmlformats.org/officeDocument/2006/relationships/hyperlink" Target="https://www.rotary.org/myrotary/ja/node/64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ary.org/myrotary/ja/ja/document/51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980" y="160867"/>
            <a:ext cx="11972041" cy="3578884"/>
          </a:xfrm>
        </p:spPr>
        <p:txBody>
          <a:bodyPr/>
          <a:lstStyle/>
          <a:p>
            <a:br>
              <a:rPr lang="en-US" altLang="ja-JP" sz="3600" dirty="0"/>
            </a:br>
            <a:endParaRPr kumimoji="1" lang="ja-JP" altLang="en-US" sz="6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" y="0"/>
            <a:ext cx="12444153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dirty="0"/>
          </a:p>
          <a:p>
            <a:r>
              <a:rPr lang="en-US" altLang="ja-JP" sz="3200" dirty="0"/>
              <a:t>2016</a:t>
            </a:r>
            <a:r>
              <a:rPr lang="ja-JP" altLang="ja-JP" sz="3200" dirty="0"/>
              <a:t>年（平成</a:t>
            </a:r>
            <a:r>
              <a:rPr lang="en-US" altLang="ja-JP" sz="3200" dirty="0"/>
              <a:t>28</a:t>
            </a:r>
            <a:r>
              <a:rPr lang="ja-JP" altLang="ja-JP" sz="3200" dirty="0"/>
              <a:t>年）</a:t>
            </a:r>
            <a:r>
              <a:rPr lang="en-US" altLang="ja-JP" sz="3200" dirty="0"/>
              <a:t>8</a:t>
            </a:r>
            <a:r>
              <a:rPr lang="ja-JP" altLang="ja-JP" sz="3200" dirty="0"/>
              <a:t>月</a:t>
            </a:r>
            <a:r>
              <a:rPr lang="en-US" altLang="ja-JP" sz="3200" dirty="0"/>
              <a:t>19</a:t>
            </a:r>
            <a:r>
              <a:rPr lang="ja-JP" altLang="ja-JP" sz="3200" dirty="0"/>
              <a:t>日</a:t>
            </a:r>
            <a:br>
              <a:rPr lang="ja-JP" altLang="ja-JP" sz="3200" dirty="0"/>
            </a:br>
            <a:r>
              <a:rPr lang="en-US" altLang="ja-JP" sz="3200" dirty="0"/>
              <a:t>RID2710</a:t>
            </a:r>
            <a:r>
              <a:rPr lang="ja-JP" altLang="ja-JP" sz="3200" dirty="0"/>
              <a:t>広島城南</a:t>
            </a:r>
            <a:r>
              <a:rPr lang="en-US" altLang="ja-JP" sz="3200" dirty="0"/>
              <a:t>RC</a:t>
            </a:r>
            <a:r>
              <a:rPr lang="ja-JP" altLang="ja-JP" sz="3200" dirty="0"/>
              <a:t>卓話</a:t>
            </a:r>
            <a:endParaRPr lang="en-US" altLang="ja-JP" sz="3200" dirty="0"/>
          </a:p>
          <a:p>
            <a:br>
              <a:rPr lang="ja-JP" altLang="ja-JP" sz="3200" dirty="0"/>
            </a:br>
            <a:r>
              <a:rPr lang="en-US" altLang="ja-JP" sz="2800" dirty="0"/>
              <a:t> </a:t>
            </a:r>
            <a:br>
              <a:rPr lang="ja-JP" altLang="ja-JP" sz="2800" dirty="0"/>
            </a:br>
            <a:r>
              <a:rPr lang="en-US" altLang="ja-JP" dirty="0"/>
              <a:t> </a:t>
            </a: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r>
              <a:rPr lang="en-US" altLang="ja-JP" dirty="0"/>
              <a:t> </a:t>
            </a:r>
            <a:r>
              <a:rPr lang="ja-JP" altLang="en-US" dirty="0"/>
              <a:t>　　　　　</a:t>
            </a:r>
            <a:r>
              <a:rPr lang="ja-JP" altLang="ja-JP" sz="5400" dirty="0"/>
              <a:t>ロータリー財団について</a:t>
            </a:r>
            <a:endParaRPr lang="en-US" altLang="ja-JP" sz="5400" dirty="0"/>
          </a:p>
          <a:p>
            <a:br>
              <a:rPr lang="ja-JP" altLang="ja-JP" sz="4400" dirty="0"/>
            </a:br>
            <a:r>
              <a:rPr lang="en-US" altLang="ja-JP" dirty="0"/>
              <a:t> </a:t>
            </a: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r>
              <a:rPr lang="en-US" altLang="ja-JP" dirty="0"/>
              <a:t> </a:t>
            </a:r>
            <a:br>
              <a:rPr lang="ja-JP" altLang="ja-JP" dirty="0"/>
            </a:br>
            <a:r>
              <a:rPr lang="ja-JP" altLang="en-US" dirty="0"/>
              <a:t>　　　　　　　　　　　　　　　　　　　　　　　　　　　</a:t>
            </a:r>
            <a:r>
              <a:rPr lang="en-US" altLang="ja-JP" sz="3600" dirty="0"/>
              <a:t>RID2710</a:t>
            </a:r>
            <a:r>
              <a:rPr lang="ja-JP" altLang="ja-JP" sz="3600" dirty="0"/>
              <a:t>地区</a:t>
            </a:r>
            <a:r>
              <a:rPr lang="en-US" altLang="ja-JP" sz="3600" dirty="0"/>
              <a:t>R</a:t>
            </a:r>
            <a:r>
              <a:rPr lang="ja-JP" altLang="ja-JP" sz="3600" dirty="0"/>
              <a:t>財団監査委員</a:t>
            </a:r>
            <a:br>
              <a:rPr lang="ja-JP" altLang="ja-JP" sz="3600" dirty="0"/>
            </a:br>
            <a:r>
              <a:rPr lang="ja-JP" altLang="ja-JP" sz="3600" dirty="0"/>
              <a:t>　　　　　　　　　　　 </a:t>
            </a:r>
            <a:r>
              <a:rPr lang="ja-JP" altLang="en-US" sz="3600" dirty="0"/>
              <a:t>　　　</a:t>
            </a:r>
            <a:r>
              <a:rPr lang="ja-JP" altLang="ja-JP" sz="3600" dirty="0"/>
              <a:t>久笠　信雄（広島城南</a:t>
            </a:r>
            <a:r>
              <a:rPr lang="en-US" altLang="ja-JP" sz="3600" dirty="0"/>
              <a:t>RC</a:t>
            </a:r>
            <a:r>
              <a:rPr lang="ja-JP" altLang="ja-JP" sz="3600" dirty="0"/>
              <a:t>）</a:t>
            </a:r>
            <a:br>
              <a:rPr lang="ja-JP" altLang="ja-JP" sz="3200" dirty="0"/>
            </a:b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8054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9020" y="160713"/>
            <a:ext cx="10719415" cy="795251"/>
          </a:xfrm>
        </p:spPr>
        <p:txBody>
          <a:bodyPr/>
          <a:lstStyle/>
          <a:p>
            <a:pPr algn="ctr"/>
            <a:r>
              <a:rPr lang="ja-JP" altLang="en-US" sz="2400" b="1" dirty="0">
                <a:solidFill>
                  <a:srgbClr val="FFC000"/>
                </a:solidFill>
              </a:rPr>
              <a:t>ルール</a:t>
            </a:r>
            <a:r>
              <a:rPr lang="ja-JP" altLang="en-US" b="1" dirty="0">
                <a:solidFill>
                  <a:srgbClr val="FFC000"/>
                </a:solidFill>
              </a:rPr>
              <a:t>２ </a:t>
            </a:r>
            <a:r>
              <a:rPr lang="ja-JP" altLang="ja-JP" dirty="0"/>
              <a:t>地区財団活動資金（</a:t>
            </a:r>
            <a:r>
              <a:rPr lang="en-US" altLang="ja-JP" dirty="0"/>
              <a:t>DDF</a:t>
            </a:r>
            <a:r>
              <a:rPr lang="ja-JP" altLang="ja-JP" dirty="0"/>
              <a:t>）の使い道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80161"/>
            <a:ext cx="12191999" cy="557784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ja-JP" altLang="en-US" sz="3000" b="1" dirty="0"/>
              <a:t>１．</a:t>
            </a:r>
            <a:r>
              <a:rPr lang="ja-JP" altLang="ja-JP" sz="3000" b="1" dirty="0">
                <a:solidFill>
                  <a:srgbClr val="FF0000"/>
                </a:solidFill>
              </a:rPr>
              <a:t>地区補助金</a:t>
            </a:r>
            <a:r>
              <a:rPr lang="en-US" altLang="ja-JP" sz="3000" b="1" dirty="0"/>
              <a:t>(</a:t>
            </a:r>
            <a:r>
              <a:rPr lang="ja-JP" altLang="ja-JP" sz="3000" b="1" dirty="0"/>
              <a:t>上限は</a:t>
            </a:r>
            <a:r>
              <a:rPr lang="en-US" altLang="ja-JP" sz="3000" b="1" dirty="0"/>
              <a:t>DDF</a:t>
            </a:r>
            <a:r>
              <a:rPr lang="ja-JP" altLang="ja-JP" sz="3000" b="1" dirty="0"/>
              <a:t>の</a:t>
            </a:r>
            <a:r>
              <a:rPr lang="en-US" altLang="ja-JP" sz="3000" b="1" dirty="0"/>
              <a:t>50%)</a:t>
            </a:r>
            <a:r>
              <a:rPr lang="ja-JP" altLang="ja-JP" sz="3000" b="1" dirty="0"/>
              <a:t>　要覧</a:t>
            </a:r>
            <a:r>
              <a:rPr lang="en-US" altLang="ja-JP" sz="3000" b="1" dirty="0"/>
              <a:t>81</a:t>
            </a:r>
            <a:r>
              <a:rPr lang="ja-JP" altLang="ja-JP" sz="3000" b="1" dirty="0"/>
              <a:t>頁</a:t>
            </a:r>
            <a:endParaRPr lang="en-US" altLang="ja-JP" sz="3000" dirty="0"/>
          </a:p>
          <a:p>
            <a:pPr marL="0" lvl="0" indent="0">
              <a:buNone/>
            </a:pPr>
            <a:r>
              <a:rPr lang="ja-JP" altLang="en-US" sz="3000" b="1" dirty="0"/>
              <a:t>　①</a:t>
            </a:r>
            <a:r>
              <a:rPr lang="ja-JP" altLang="ja-JP" sz="3000" b="1" dirty="0">
                <a:solidFill>
                  <a:schemeClr val="accent1"/>
                </a:solidFill>
              </a:rPr>
              <a:t>奉仕活動支援</a:t>
            </a:r>
            <a:r>
              <a:rPr lang="ja-JP" altLang="ja-JP" sz="3000" b="1" dirty="0"/>
              <a:t>（</a:t>
            </a:r>
            <a:r>
              <a:rPr lang="ja-JP" altLang="ja-JP" sz="3000" b="1" dirty="0">
                <a:solidFill>
                  <a:srgbClr val="FF0000"/>
                </a:solidFill>
              </a:rPr>
              <a:t>慈善的目的</a:t>
            </a:r>
            <a:r>
              <a:rPr lang="ja-JP" altLang="ja-JP" sz="3000" b="1" dirty="0"/>
              <a:t>），②</a:t>
            </a:r>
            <a:r>
              <a:rPr lang="ja-JP" altLang="ja-JP" sz="3000" b="1" dirty="0">
                <a:solidFill>
                  <a:schemeClr val="accent1"/>
                </a:solidFill>
              </a:rPr>
              <a:t>奨学金</a:t>
            </a:r>
            <a:r>
              <a:rPr lang="ja-JP" altLang="ja-JP" sz="3000" b="1" dirty="0"/>
              <a:t>，③</a:t>
            </a:r>
            <a:r>
              <a:rPr lang="en-US" altLang="ja-JP" sz="3000" b="1" dirty="0">
                <a:solidFill>
                  <a:schemeClr val="accent1"/>
                </a:solidFill>
              </a:rPr>
              <a:t>VTT</a:t>
            </a:r>
            <a:endParaRPr lang="ja-JP" altLang="ja-JP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3000" b="1" dirty="0"/>
              <a:t>　　</a:t>
            </a:r>
            <a:r>
              <a:rPr lang="ja-JP" altLang="ja-JP" sz="3000" b="1" dirty="0"/>
              <a:t>決定権は地区，本部から送金，本部の監査</a:t>
            </a:r>
            <a:endParaRPr lang="en-US" altLang="ja-JP" sz="3000" b="1" dirty="0"/>
          </a:p>
          <a:p>
            <a:pPr marL="0" indent="0">
              <a:buNone/>
            </a:pPr>
            <a:endParaRPr lang="ja-JP" altLang="ja-JP" sz="900" dirty="0"/>
          </a:p>
          <a:p>
            <a:pPr marL="0" indent="0">
              <a:buNone/>
            </a:pPr>
            <a:r>
              <a:rPr lang="ja-JP" altLang="ja-JP" sz="3000" b="1" dirty="0"/>
              <a:t>２．</a:t>
            </a:r>
            <a:r>
              <a:rPr lang="ja-JP" altLang="ja-JP" sz="3000" b="1" dirty="0">
                <a:solidFill>
                  <a:srgbClr val="FF0000"/>
                </a:solidFill>
              </a:rPr>
              <a:t>グローバル補助金</a:t>
            </a:r>
            <a:r>
              <a:rPr lang="ja-JP" altLang="ja-JP" sz="3000" b="1" dirty="0"/>
              <a:t>（３万ドル以上）　要覧</a:t>
            </a:r>
            <a:r>
              <a:rPr lang="en-US" altLang="ja-JP" sz="3000" b="1" dirty="0"/>
              <a:t>81</a:t>
            </a:r>
            <a:r>
              <a:rPr lang="ja-JP" altLang="ja-JP" sz="3000" b="1" dirty="0"/>
              <a:t>頁</a:t>
            </a:r>
            <a:endParaRPr lang="ja-JP" altLang="ja-JP" sz="3000" dirty="0"/>
          </a:p>
          <a:p>
            <a:pPr marL="0" indent="0">
              <a:buNone/>
            </a:pPr>
            <a:r>
              <a:rPr lang="ja-JP" altLang="en-US" sz="3000" b="1" dirty="0"/>
              <a:t>　</a:t>
            </a:r>
            <a:r>
              <a:rPr lang="ja-JP" altLang="ja-JP" sz="3000" b="1" dirty="0"/>
              <a:t>①</a:t>
            </a:r>
            <a:r>
              <a:rPr lang="ja-JP" altLang="ja-JP" sz="3000" b="1" dirty="0">
                <a:solidFill>
                  <a:schemeClr val="accent1"/>
                </a:solidFill>
              </a:rPr>
              <a:t>奉仕活動支援</a:t>
            </a:r>
            <a:r>
              <a:rPr lang="ja-JP" altLang="ja-JP" sz="3000" b="1" dirty="0"/>
              <a:t>（</a:t>
            </a:r>
            <a:r>
              <a:rPr lang="ja-JP" altLang="ja-JP" sz="3000" b="1" dirty="0">
                <a:solidFill>
                  <a:srgbClr val="FF0000"/>
                </a:solidFill>
              </a:rPr>
              <a:t>６つの重点目標</a:t>
            </a:r>
            <a:r>
              <a:rPr lang="ja-JP" altLang="ja-JP" sz="3000" b="1" dirty="0"/>
              <a:t>），②</a:t>
            </a:r>
            <a:r>
              <a:rPr lang="ja-JP" altLang="ja-JP" sz="3000" b="1" dirty="0">
                <a:solidFill>
                  <a:schemeClr val="accent1"/>
                </a:solidFill>
              </a:rPr>
              <a:t>奨学金</a:t>
            </a:r>
            <a:r>
              <a:rPr lang="ja-JP" altLang="ja-JP" sz="3000" b="1" dirty="0"/>
              <a:t>，③</a:t>
            </a:r>
            <a:r>
              <a:rPr lang="en-US" altLang="ja-JP" sz="3000" b="1" dirty="0">
                <a:solidFill>
                  <a:schemeClr val="accent1"/>
                </a:solidFill>
              </a:rPr>
              <a:t>VTT</a:t>
            </a:r>
            <a:endParaRPr lang="ja-JP" altLang="ja-JP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3000" b="1" dirty="0"/>
              <a:t>　</a:t>
            </a:r>
            <a:r>
              <a:rPr lang="ja-JP" altLang="ja-JP" sz="3000" b="1" dirty="0"/>
              <a:t>　提案・協力はクラブ・地区，決定権は本部，本部直接送金</a:t>
            </a:r>
            <a:endParaRPr lang="en-US" altLang="ja-JP" sz="3000" b="1" dirty="0"/>
          </a:p>
          <a:p>
            <a:pPr marL="0" indent="0">
              <a:buNone/>
            </a:pPr>
            <a:endParaRPr lang="ja-JP" altLang="ja-JP" sz="1000" dirty="0"/>
          </a:p>
          <a:p>
            <a:pPr marL="0" indent="0">
              <a:buNone/>
            </a:pPr>
            <a:r>
              <a:rPr lang="ja-JP" altLang="ja-JP" sz="3000" b="1" dirty="0"/>
              <a:t>３．</a:t>
            </a:r>
            <a:r>
              <a:rPr lang="ja-JP" altLang="en-US" sz="3000" b="1" dirty="0">
                <a:solidFill>
                  <a:srgbClr val="FF0000"/>
                </a:solidFill>
              </a:rPr>
              <a:t>ロータリー</a:t>
            </a:r>
            <a:r>
              <a:rPr lang="ja-JP" altLang="ja-JP" sz="3000" b="1" dirty="0">
                <a:solidFill>
                  <a:srgbClr val="FF0000"/>
                </a:solidFill>
              </a:rPr>
              <a:t>平和</a:t>
            </a:r>
            <a:r>
              <a:rPr lang="ja-JP" altLang="en-US" sz="3000" b="1" dirty="0">
                <a:solidFill>
                  <a:srgbClr val="FF0000"/>
                </a:solidFill>
              </a:rPr>
              <a:t>センター</a:t>
            </a:r>
            <a:r>
              <a:rPr lang="ja-JP" altLang="ja-JP" sz="3000" b="1" dirty="0"/>
              <a:t>　要覧</a:t>
            </a:r>
            <a:r>
              <a:rPr lang="en-US" altLang="ja-JP" sz="3000" b="1" dirty="0"/>
              <a:t>83</a:t>
            </a:r>
            <a:r>
              <a:rPr lang="ja-JP" altLang="ja-JP" sz="3000" b="1" dirty="0"/>
              <a:t>頁</a:t>
            </a:r>
            <a:endParaRPr lang="en-US" altLang="ja-JP" sz="3000" b="1" dirty="0"/>
          </a:p>
          <a:p>
            <a:pPr marL="0" indent="0">
              <a:buNone/>
            </a:pPr>
            <a:endParaRPr lang="ja-JP" altLang="ja-JP" sz="1000" dirty="0"/>
          </a:p>
          <a:p>
            <a:pPr marL="0" indent="0">
              <a:buNone/>
            </a:pPr>
            <a:r>
              <a:rPr lang="ja-JP" altLang="ja-JP" sz="3000" b="1" dirty="0"/>
              <a:t>４．</a:t>
            </a:r>
            <a:r>
              <a:rPr lang="ja-JP" altLang="ja-JP" sz="3000" b="1" dirty="0">
                <a:solidFill>
                  <a:srgbClr val="FF0000"/>
                </a:solidFill>
              </a:rPr>
              <a:t>ポリオプラス寄贈</a:t>
            </a:r>
            <a:r>
              <a:rPr lang="ja-JP" altLang="ja-JP" sz="3000" b="1" dirty="0"/>
              <a:t>（</a:t>
            </a:r>
            <a:r>
              <a:rPr lang="en-US" altLang="ja-JP" sz="3000" dirty="0"/>
              <a:t>122</a:t>
            </a:r>
            <a:r>
              <a:rPr lang="ja-JP" altLang="ja-JP" sz="3000" dirty="0"/>
              <a:t>カ国</a:t>
            </a:r>
            <a:r>
              <a:rPr lang="en-US" altLang="ja-JP" sz="3000" dirty="0"/>
              <a:t>,20</a:t>
            </a:r>
            <a:r>
              <a:rPr lang="ja-JP" altLang="ja-JP" sz="3000" dirty="0"/>
              <a:t>億人以上。常在国</a:t>
            </a:r>
            <a:r>
              <a:rPr lang="en-US" altLang="ja-JP" sz="3000" dirty="0"/>
              <a:t>2</a:t>
            </a:r>
            <a:r>
              <a:rPr lang="ja-JP" altLang="ja-JP" sz="3000" dirty="0"/>
              <a:t>カ国）</a:t>
            </a:r>
          </a:p>
          <a:p>
            <a:pPr marL="0" indent="0">
              <a:buNone/>
            </a:pPr>
            <a:endParaRPr lang="en-US" altLang="ja-JP" sz="1000" b="1" dirty="0"/>
          </a:p>
          <a:p>
            <a:pPr marL="0" indent="0">
              <a:buNone/>
            </a:pPr>
            <a:r>
              <a:rPr lang="ja-JP" altLang="ja-JP" sz="3000" b="1" dirty="0"/>
              <a:t>＊</a:t>
            </a:r>
            <a:r>
              <a:rPr lang="ja-JP" altLang="en-US" sz="3000" b="1" dirty="0"/>
              <a:t>これら</a:t>
            </a:r>
            <a:r>
              <a:rPr lang="ja-JP" altLang="ja-JP" sz="3000" b="1" dirty="0"/>
              <a:t>シェアシステムについては要覧</a:t>
            </a:r>
            <a:r>
              <a:rPr lang="en-US" altLang="ja-JP" sz="3000" b="1" dirty="0"/>
              <a:t>56</a:t>
            </a:r>
            <a:r>
              <a:rPr lang="ja-JP" altLang="ja-JP" sz="3000" b="1" dirty="0"/>
              <a:t>頁</a:t>
            </a:r>
            <a:r>
              <a:rPr lang="ja-JP" altLang="en-US" sz="3000" b="1" dirty="0"/>
              <a:t>をご覧下さい。</a:t>
            </a:r>
            <a:endParaRPr lang="ja-JP" altLang="ja-JP" sz="30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2306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393" y="609599"/>
            <a:ext cx="10981111" cy="75368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　</a:t>
            </a:r>
            <a:r>
              <a:rPr lang="ja-JP" altLang="en-US" sz="2700" b="1" dirty="0">
                <a:solidFill>
                  <a:srgbClr val="FFC000"/>
                </a:solidFill>
                <a:latin typeface="+mj-ea"/>
              </a:rPr>
              <a:t>ルール</a:t>
            </a:r>
            <a:r>
              <a:rPr lang="ja-JP" altLang="en-US" sz="4000" b="1" dirty="0">
                <a:solidFill>
                  <a:srgbClr val="FFC000"/>
                </a:solidFill>
                <a:latin typeface="+mj-ea"/>
              </a:rPr>
              <a:t>３</a:t>
            </a:r>
            <a:r>
              <a:rPr lang="en-US" altLang="ja-JP" sz="4000" b="1" dirty="0">
                <a:solidFill>
                  <a:srgbClr val="FFC000"/>
                </a:solidFill>
                <a:latin typeface="+mj-ea"/>
              </a:rPr>
              <a:t> </a:t>
            </a:r>
            <a:r>
              <a:rPr lang="ja-JP" altLang="ja-JP" dirty="0"/>
              <a:t>国際財団活動資金（</a:t>
            </a:r>
            <a:r>
              <a:rPr lang="en-US" altLang="ja-JP" dirty="0"/>
              <a:t>WF</a:t>
            </a:r>
            <a:r>
              <a:rPr lang="ja-JP" altLang="ja-JP" dirty="0"/>
              <a:t>）の使い道</a:t>
            </a:r>
            <a:r>
              <a:rPr lang="en-US" altLang="ja-JP" dirty="0"/>
              <a:t>(</a:t>
            </a:r>
            <a:r>
              <a:rPr lang="ja-JP" altLang="ja-JP" dirty="0"/>
              <a:t>要覧</a:t>
            </a:r>
            <a:r>
              <a:rPr lang="en-US" altLang="ja-JP" dirty="0"/>
              <a:t>57</a:t>
            </a:r>
            <a:r>
              <a:rPr lang="ja-JP" altLang="ja-JP" dirty="0"/>
              <a:t>頁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1438102"/>
            <a:ext cx="11118426" cy="54198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2800" b="1" dirty="0">
                <a:solidFill>
                  <a:srgbClr val="FF0000"/>
                </a:solidFill>
              </a:rPr>
              <a:t>１．ポリオプラスへの支援</a:t>
            </a:r>
            <a:r>
              <a:rPr lang="ja-JP" altLang="ja-JP" sz="2800" b="1" dirty="0">
                <a:solidFill>
                  <a:schemeClr val="accent1"/>
                </a:solidFill>
              </a:rPr>
              <a:t>（要覧</a:t>
            </a:r>
            <a:r>
              <a:rPr lang="en-US" altLang="ja-JP" sz="2800" b="1" dirty="0">
                <a:solidFill>
                  <a:schemeClr val="accent1"/>
                </a:solidFill>
              </a:rPr>
              <a:t>87</a:t>
            </a:r>
            <a:r>
              <a:rPr lang="ja-JP" altLang="ja-JP" sz="2800" b="1" dirty="0">
                <a:solidFill>
                  <a:schemeClr val="accent1"/>
                </a:solidFill>
              </a:rPr>
              <a:t>頁）</a:t>
            </a:r>
            <a:endParaRPr lang="ja-JP" altLang="ja-JP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800" b="1" dirty="0">
                <a:solidFill>
                  <a:schemeClr val="accent1"/>
                </a:solidFill>
              </a:rPr>
              <a:t>　　</a:t>
            </a:r>
            <a:r>
              <a:rPr lang="en-US" altLang="ja-JP" sz="2800" b="1" dirty="0">
                <a:solidFill>
                  <a:schemeClr val="tx1"/>
                </a:solidFill>
              </a:rPr>
              <a:t>(My Rotary)</a:t>
            </a:r>
            <a:r>
              <a:rPr lang="en-US" altLang="ja-JP" sz="2800" dirty="0">
                <a:solidFill>
                  <a:schemeClr val="tx1"/>
                </a:solidFill>
              </a:rPr>
              <a:t>1979</a:t>
            </a:r>
            <a:r>
              <a:rPr lang="ja-JP" altLang="ja-JP" sz="2800" dirty="0">
                <a:solidFill>
                  <a:schemeClr val="tx1"/>
                </a:solidFill>
              </a:rPr>
              <a:t>年フィリピン，</a:t>
            </a:r>
            <a:r>
              <a:rPr lang="en-US" altLang="ja-JP" sz="2800" dirty="0">
                <a:solidFill>
                  <a:schemeClr val="tx1"/>
                </a:solidFill>
              </a:rPr>
              <a:t>122</a:t>
            </a:r>
            <a:r>
              <a:rPr lang="ja-JP" altLang="ja-JP" sz="2800" dirty="0">
                <a:solidFill>
                  <a:schemeClr val="tx1"/>
                </a:solidFill>
              </a:rPr>
              <a:t>カ国，</a:t>
            </a:r>
            <a:r>
              <a:rPr lang="en-US" altLang="ja-JP" sz="2800" dirty="0">
                <a:solidFill>
                  <a:schemeClr val="tx1"/>
                </a:solidFill>
              </a:rPr>
              <a:t>20</a:t>
            </a:r>
            <a:r>
              <a:rPr lang="ja-JP" altLang="ja-JP" sz="2800" dirty="0">
                <a:solidFill>
                  <a:schemeClr val="tx1"/>
                </a:solidFill>
              </a:rPr>
              <a:t>億人以上</a:t>
            </a:r>
          </a:p>
          <a:p>
            <a:pPr marL="0" indent="0">
              <a:buNone/>
            </a:pPr>
            <a:r>
              <a:rPr lang="ja-JP" altLang="en-US" sz="2800" b="1" dirty="0">
                <a:solidFill>
                  <a:schemeClr val="tx1"/>
                </a:solidFill>
              </a:rPr>
              <a:t>　　</a:t>
            </a:r>
            <a:r>
              <a:rPr lang="ja-JP" altLang="ja-JP" sz="2800" b="1" dirty="0">
                <a:solidFill>
                  <a:schemeClr val="tx1"/>
                </a:solidFill>
              </a:rPr>
              <a:t>財団</a:t>
            </a:r>
            <a:r>
              <a:rPr lang="ja-JP" altLang="en-US" sz="2800" b="1" dirty="0">
                <a:solidFill>
                  <a:schemeClr val="tx1"/>
                </a:solidFill>
              </a:rPr>
              <a:t>室</a:t>
            </a:r>
            <a:r>
              <a:rPr lang="en-US" altLang="ja-JP" sz="2800" b="1" dirty="0">
                <a:solidFill>
                  <a:schemeClr val="tx1"/>
                </a:solidFill>
              </a:rPr>
              <a:t>News</a:t>
            </a:r>
            <a:endParaRPr lang="ja-JP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b="1" dirty="0">
                <a:solidFill>
                  <a:schemeClr val="tx1"/>
                </a:solidFill>
              </a:rPr>
              <a:t>　　</a:t>
            </a:r>
            <a:r>
              <a:rPr lang="ja-JP" altLang="ja-JP" sz="2800" b="1" dirty="0">
                <a:solidFill>
                  <a:schemeClr val="tx1"/>
                </a:solidFill>
              </a:rPr>
              <a:t>ゲイツ財団</a:t>
            </a:r>
            <a:r>
              <a:rPr lang="ja-JP" altLang="en-US" sz="2800" b="1" dirty="0">
                <a:solidFill>
                  <a:schemeClr val="tx1"/>
                </a:solidFill>
              </a:rPr>
              <a:t>上乗せ：</a:t>
            </a:r>
            <a:r>
              <a:rPr lang="ja-JP" altLang="ja-JP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DDF100</a:t>
            </a:r>
            <a:r>
              <a:rPr lang="ja-JP" altLang="ja-JP" sz="2800" b="1" dirty="0">
                <a:solidFill>
                  <a:schemeClr val="tx1"/>
                </a:solidFill>
              </a:rPr>
              <a:t>＋</a:t>
            </a:r>
            <a:r>
              <a:rPr lang="en-US" altLang="ja-JP" sz="2800" b="1" dirty="0">
                <a:solidFill>
                  <a:schemeClr val="tx1"/>
                </a:solidFill>
              </a:rPr>
              <a:t>WF50</a:t>
            </a:r>
            <a:r>
              <a:rPr lang="ja-JP" altLang="ja-JP" sz="2800" b="1" dirty="0">
                <a:solidFill>
                  <a:schemeClr val="tx1"/>
                </a:solidFill>
              </a:rPr>
              <a:t>）＋ゲイツ財団</a:t>
            </a:r>
            <a:r>
              <a:rPr lang="en-US" altLang="ja-JP" sz="2800" b="1" dirty="0">
                <a:solidFill>
                  <a:schemeClr val="tx1"/>
                </a:solidFill>
              </a:rPr>
              <a:t>300</a:t>
            </a:r>
            <a:endParaRPr lang="ja-JP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ja-JP" sz="2800" b="1" dirty="0">
                <a:solidFill>
                  <a:srgbClr val="FF0000"/>
                </a:solidFill>
              </a:rPr>
              <a:t>２．ロータリー平和センターへの支援</a:t>
            </a:r>
            <a:r>
              <a:rPr lang="en-US" altLang="ja-JP" sz="2800" b="1" dirty="0">
                <a:solidFill>
                  <a:schemeClr val="accent1"/>
                </a:solidFill>
              </a:rPr>
              <a:t>(</a:t>
            </a:r>
            <a:r>
              <a:rPr lang="ja-JP" altLang="ja-JP" sz="2800" b="1" dirty="0">
                <a:solidFill>
                  <a:schemeClr val="accent1"/>
                </a:solidFill>
              </a:rPr>
              <a:t>要覧</a:t>
            </a:r>
            <a:r>
              <a:rPr lang="en-US" altLang="ja-JP" sz="2800" b="1" dirty="0">
                <a:solidFill>
                  <a:schemeClr val="accent1"/>
                </a:solidFill>
              </a:rPr>
              <a:t>83-84</a:t>
            </a:r>
            <a:r>
              <a:rPr lang="ja-JP" altLang="ja-JP" sz="2800" b="1" dirty="0">
                <a:solidFill>
                  <a:schemeClr val="accent1"/>
                </a:solidFill>
              </a:rPr>
              <a:t>頁</a:t>
            </a:r>
            <a:r>
              <a:rPr lang="en-US" altLang="ja-JP" sz="2800" b="1" dirty="0">
                <a:solidFill>
                  <a:schemeClr val="accent1"/>
                </a:solidFill>
              </a:rPr>
              <a:t>)</a:t>
            </a:r>
            <a:endParaRPr lang="ja-JP" altLang="ja-JP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800" b="1" dirty="0">
                <a:solidFill>
                  <a:schemeClr val="accent1"/>
                </a:solidFill>
              </a:rPr>
              <a:t>　　</a:t>
            </a:r>
            <a:r>
              <a:rPr lang="ja-JP" altLang="ja-JP" sz="2800" b="1" dirty="0">
                <a:solidFill>
                  <a:schemeClr val="tx1"/>
                </a:solidFill>
              </a:rPr>
              <a:t>平和の担い手となる人材の育成＝ロータリー平和フェロー</a:t>
            </a:r>
            <a:endParaRPr lang="ja-JP" altLang="ja-JP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ja-JP" sz="2800" b="1" dirty="0">
                <a:solidFill>
                  <a:srgbClr val="FF0000"/>
                </a:solidFill>
              </a:rPr>
              <a:t>３．グローバル補助金上乗せ</a:t>
            </a:r>
            <a:r>
              <a:rPr lang="en-US" altLang="ja-JP" sz="2800" b="1" dirty="0">
                <a:solidFill>
                  <a:schemeClr val="accent1"/>
                </a:solidFill>
              </a:rPr>
              <a:t>(</a:t>
            </a:r>
            <a:r>
              <a:rPr lang="ja-JP" altLang="ja-JP" sz="2800" b="1" dirty="0">
                <a:solidFill>
                  <a:schemeClr val="accent1"/>
                </a:solidFill>
              </a:rPr>
              <a:t>要覧</a:t>
            </a:r>
            <a:r>
              <a:rPr lang="en-US" altLang="ja-JP" sz="2800" b="1" dirty="0">
                <a:solidFill>
                  <a:schemeClr val="accent1"/>
                </a:solidFill>
              </a:rPr>
              <a:t>81</a:t>
            </a:r>
            <a:r>
              <a:rPr lang="ja-JP" altLang="ja-JP" sz="2800" b="1" dirty="0">
                <a:solidFill>
                  <a:schemeClr val="accent1"/>
                </a:solidFill>
              </a:rPr>
              <a:t>頁</a:t>
            </a:r>
            <a:r>
              <a:rPr lang="en-US" altLang="ja-JP" sz="2800" b="1" dirty="0">
                <a:solidFill>
                  <a:schemeClr val="accent1"/>
                </a:solidFill>
              </a:rPr>
              <a:t>)</a:t>
            </a:r>
            <a:endParaRPr lang="ja-JP" altLang="ja-JP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ja-JP" sz="2800" b="1" dirty="0">
                <a:solidFill>
                  <a:schemeClr val="accent1"/>
                </a:solidFill>
              </a:rPr>
              <a:t>４．管理委員会が指定した財団プログラム</a:t>
            </a:r>
            <a:endParaRPr lang="ja-JP" altLang="ja-JP" sz="2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ja-JP" altLang="en-US" sz="2800" b="1" dirty="0">
                <a:solidFill>
                  <a:schemeClr val="accent1"/>
                </a:solidFill>
              </a:rPr>
              <a:t>　　</a:t>
            </a:r>
            <a:r>
              <a:rPr lang="ja-JP" altLang="ja-JP" sz="2800" b="1" dirty="0">
                <a:solidFill>
                  <a:schemeClr val="tx1"/>
                </a:solidFill>
              </a:rPr>
              <a:t>ユネスコ水教育研究所との提携による水と衛生の専門家向け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800" b="1" dirty="0">
                <a:solidFill>
                  <a:schemeClr val="tx1"/>
                </a:solidFill>
              </a:rPr>
              <a:t>　　</a:t>
            </a:r>
            <a:r>
              <a:rPr lang="ja-JP" altLang="ja-JP" sz="2800" b="1" dirty="0">
                <a:solidFill>
                  <a:schemeClr val="tx1"/>
                </a:solidFill>
              </a:rPr>
              <a:t>奨学金等</a:t>
            </a:r>
            <a:br>
              <a:rPr lang="en-US" altLang="ja-JP" sz="2800" b="1" dirty="0">
                <a:solidFill>
                  <a:schemeClr val="tx1"/>
                </a:solidFill>
              </a:rPr>
            </a:b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854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88768" y="150829"/>
            <a:ext cx="10814465" cy="6477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グローバル補助金事業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(2014-15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 </a:t>
            </a:r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全国と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のグローバル補助金利用件数の対比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 </a:t>
            </a:r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2856230" algn="just">
              <a:spcAft>
                <a:spcPts val="0"/>
              </a:spcAft>
            </a:pP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全国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34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</a:t>
            </a:r>
            <a:endParaRPr lang="en-US" altLang="ja-JP" sz="4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indent="2856230" algn="just">
              <a:spcAft>
                <a:spcPts val="0"/>
              </a:spcAft>
            </a:pPr>
            <a:endParaRPr lang="ja-JP" altLang="ja-JP" sz="1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713740" algn="just">
              <a:spcAft>
                <a:spcPts val="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人道的補助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　　　　　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39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en-US" altLang="ja-JP" sz="4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indent="713740" algn="just">
              <a:spcAft>
                <a:spcPts val="0"/>
              </a:spcAft>
            </a:pPr>
            <a:endParaRPr lang="ja-JP" altLang="ja-JP" sz="1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713740" algn="just">
              <a:spcAft>
                <a:spcPts val="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</a:t>
            </a:r>
            <a:r>
              <a:rPr lang="en-US" altLang="ja-JP" sz="4000" b="1" kern="0" spc="69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VTT</a:t>
            </a:r>
            <a:r>
              <a:rPr lang="ja-JP" altLang="en-US" sz="4000" b="1" kern="0" spc="69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en-US" altLang="ja-JP" sz="4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indent="713740" algn="just">
              <a:spcAft>
                <a:spcPts val="0"/>
              </a:spcAft>
            </a:pPr>
            <a:endParaRPr lang="ja-JP" altLang="ja-JP" sz="1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718820" algn="just">
              <a:spcAft>
                <a:spcPts val="0"/>
              </a:spcAft>
            </a:pPr>
            <a:r>
              <a:rPr lang="en-US" altLang="ja-JP" sz="4000" b="1" kern="0" spc="69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VTT         </a:t>
            </a: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</a:t>
            </a:r>
            <a:r>
              <a:rPr lang="ja-JP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5</a:t>
            </a:r>
            <a:r>
              <a:rPr lang="ja-JP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en-US" altLang="ja-JP" sz="4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indent="718820" algn="just">
              <a:spcAft>
                <a:spcPts val="0"/>
              </a:spcAft>
            </a:pPr>
            <a:endParaRPr lang="ja-JP" altLang="ja-JP" sz="1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713740" algn="just">
              <a:spcAft>
                <a:spcPts val="120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3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　　　　　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28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en-US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&lt;</a:t>
            </a:r>
            <a:r>
              <a:rPr lang="ja-JP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出典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財団室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NEWS2015</a:t>
            </a:r>
            <a:r>
              <a:rPr lang="ja-JP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9</a:t>
            </a:r>
            <a:r>
              <a:rPr lang="ja-JP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月号ほか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264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01250" y="96188"/>
            <a:ext cx="113895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2014-15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グローバル補助金事業①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 </a:t>
            </a:r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人道的支援①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呉南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フィリピン　アンヘルス周産期医療支援（継続中）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クラブ 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6,710$, DDF 20,130$, WF 25,735$</a:t>
            </a:r>
          </a:p>
          <a:p>
            <a:pPr indent="356870" algn="just">
              <a:spcAft>
                <a:spcPts val="0"/>
              </a:spcAft>
            </a:pPr>
            <a:endParaRPr lang="ja-JP" altLang="ja-JP" sz="2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人道的支援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②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東広島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21RC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ボリビア　　水頭症支援（継続中）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クラブ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+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個人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17,500$, DDF 16,250$, WF 34,500$</a:t>
            </a:r>
          </a:p>
          <a:p>
            <a:pPr indent="356870" algn="just">
              <a:spcAft>
                <a:spcPts val="0"/>
              </a:spcAft>
            </a:pPr>
            <a:endParaRPr lang="ja-JP" altLang="ja-JP" sz="2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</a:t>
            </a:r>
            <a:r>
              <a:rPr lang="en-US" altLang="ja-JP" sz="3600" b="1" kern="0" spc="69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VTT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東広島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台湾　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職業研修チーム設立による台湾八八水害復興支援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クラブ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4,000$, DDF 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なし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, WF 15,000$</a:t>
            </a:r>
            <a:endParaRPr lang="ja-JP" altLang="ja-JP" sz="3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989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601537" y="169682"/>
            <a:ext cx="1098892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2014-15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グローバル補助金事業②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b="1" kern="0" spc="69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en-US" altLang="ja-JP" sz="3600" b="1" kern="0" spc="69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VTT</a:t>
            </a:r>
            <a:r>
              <a:rPr lang="ja-JP" altLang="ja-JP" sz="36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ja-JP" sz="3600" b="1" kern="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広島南</a:t>
            </a:r>
            <a:r>
              <a:rPr lang="en-US" altLang="ja-JP" sz="3600" b="1" kern="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カンボジア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女性乳がん検診プロジェクト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(2)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（終了）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120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クラブ 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5,000$, DDF 15,000$, WF 17,500$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①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三原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新口慎太郎 国際協力と安全保障　ﾊﾞｰﾐﾝｶﾞﾑ大 修士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DDF 15,000$, WF 15,000$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②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呉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宗盛千枝　 戦後復興　ﾖｰｸ大 修士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DDF 15,000$, WF 15,000$</a:t>
            </a:r>
            <a:endParaRPr lang="ja-JP" altLang="ja-JP" sz="3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90369" y="113121"/>
            <a:ext cx="11211263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2014-15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地区補助金事業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地区補助金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上限枠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113,706$ =11,598,012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（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DDF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の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1/2</a:t>
            </a:r>
            <a:r>
              <a:rPr lang="ja-JP" altLang="ja-JP" sz="3600" b="1" kern="1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，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102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/$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）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申請プロジェクト件数　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18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採用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15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　　　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不採用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採用プロジェクト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15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en-US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管理運営費　　　　　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</a:t>
            </a:r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臨時費等</a:t>
            </a:r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			合計</a:t>
            </a:r>
          </a:p>
          <a:p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endParaRPr lang="ja-JP" altLang="ja-JP" sz="3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45556" y="3281968"/>
            <a:ext cx="27777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2,590,000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en-US" sz="3600" b="1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r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74,052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600,000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r"/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3,264,000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03751" y="3281968"/>
            <a:ext cx="20912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ja-JP" altLang="en-US" sz="3600" b="1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endParaRPr lang="ja-JP" altLang="en-US" sz="3600" b="1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(32,000$)</a:t>
            </a:r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</p:txBody>
      </p:sp>
    </p:spTree>
    <p:extLst>
      <p:ext uri="{BB962C8B-B14F-4D97-AF65-F5344CB8AC3E}">
        <p14:creationId xmlns:p14="http://schemas.microsoft.com/office/powerpoint/2010/main" val="2943204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549400"/>
            <a:ext cx="12192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割当枠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シェア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 </a:t>
            </a:r>
            <a:r>
              <a:rPr lang="en-US" altLang="ja-JP" sz="2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229,237      </a:t>
            </a:r>
            <a:r>
              <a:rPr lang="en-US" altLang="ja-JP" sz="2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229,237</a:t>
            </a:r>
            <a:r>
              <a:rPr lang="en-US" altLang="ja-JP" sz="8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                         . 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                                                                                                                    </a:t>
            </a:r>
            <a:endParaRPr lang="ja-JP" altLang="en-US" sz="4000" b="1" u="sng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>
              <a:spcAft>
                <a:spcPts val="12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金事業</a:t>
            </a:r>
            <a:r>
              <a:rPr lang="ja-JP" altLang="en-US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32,000 </a:t>
            </a:r>
            <a:r>
              <a:rPr lang="en-US" altLang="ja-JP" sz="40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(14.0%)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ﾎﾟﾘｵﾌﾟﾗｽ地区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補填</a:t>
            </a:r>
            <a:r>
              <a:rPr lang="ja-JP" altLang="en-US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40,573 </a:t>
            </a:r>
            <a:r>
              <a:rPr lang="en-US" altLang="ja-JP" sz="40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(17.7%)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人道的支援＋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VTT </a:t>
            </a:r>
            <a:r>
              <a:rPr lang="en-US" altLang="ja-JP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</a:t>
            </a:r>
            <a:r>
              <a:rPr lang="ja-JP" altLang="en-US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51,380 </a:t>
            </a:r>
            <a:r>
              <a:rPr lang="en-US" altLang="ja-JP" sz="4000" b="1" kern="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(22.4%) </a:t>
            </a:r>
            <a:r>
              <a:rPr lang="en-US" altLang="ja-JP" sz="2000" b="1" kern="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107,735 </a:t>
            </a:r>
            <a:r>
              <a:rPr lang="en-US" altLang="ja-JP" sz="4000" b="1" kern="0" dirty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(47.0%)</a:t>
            </a:r>
            <a:endParaRPr lang="ja-JP" altLang="en-US" sz="4000" b="1" kern="0" dirty="0"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>
              <a:spcAft>
                <a:spcPts val="1200"/>
              </a:spcAft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ｸﾞﾛｰﾊﾞﾙ補助金</a:t>
            </a:r>
            <a:r>
              <a:rPr lang="ja-JP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</a:t>
            </a:r>
            <a:r>
              <a:rPr lang="ja-JP" altLang="en-US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金</a:t>
            </a: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　　 </a:t>
            </a: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30,000 </a:t>
            </a:r>
            <a:r>
              <a:rPr lang="en-US" altLang="ja-JP" sz="4000" b="1" kern="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(13.1%) </a:t>
            </a:r>
            <a:r>
              <a:rPr lang="en-US" altLang="ja-JP" sz="2000" b="1" kern="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</a:t>
            </a: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30,000</a:t>
            </a:r>
            <a:r>
              <a:rPr lang="en-US" altLang="ja-JP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en-US" altLang="ja-JP" sz="4000" b="1" kern="0" dirty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(13.1%)</a:t>
            </a:r>
            <a:endParaRPr lang="ja-JP" altLang="en-US" sz="4000" b="1" kern="0" dirty="0"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>
              <a:spcAft>
                <a:spcPts val="1200"/>
              </a:spcAft>
            </a:pP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ﾛｰﾀﾘｰ平和ｾﾝﾀｰ</a:t>
            </a:r>
            <a:r>
              <a:rPr lang="en-US" altLang="ja-JP" sz="2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25,000 </a:t>
            </a:r>
            <a:r>
              <a:rPr lang="en-US" altLang="ja-JP" sz="4000" b="1" u="sng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(10.9%)</a:t>
            </a:r>
            <a:r>
              <a:rPr lang="en-US" altLang="ja-JP" sz="800" b="1" u="sng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</a:t>
            </a:r>
            <a:r>
              <a:rPr lang="en-US" altLang="ja-JP" sz="8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                                                                               .</a:t>
            </a:r>
            <a:endParaRPr lang="ja-JP" altLang="ja-JP" sz="4000" u="sng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合　計</a:t>
            </a:r>
            <a:r>
              <a:rPr lang="en-US" altLang="ja-JP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           </a:t>
            </a:r>
            <a:r>
              <a:rPr lang="en-US" altLang="ja-JP" sz="4000" b="1" u="dbl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178,953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40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(78.1%) </a:t>
            </a:r>
            <a:r>
              <a:rPr lang="en-US" altLang="ja-JP" sz="20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en-US" altLang="ja-JP" sz="4000" b="1" u="dbl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137,735 </a:t>
            </a:r>
            <a:r>
              <a:rPr lang="en-US" altLang="ja-JP" sz="4000" b="1" u="dbl" kern="100" dirty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(60.1%)</a:t>
            </a:r>
            <a:r>
              <a:rPr lang="en-US" altLang="ja-JP" sz="4000" b="1" kern="0" dirty="0">
                <a:solidFill>
                  <a:schemeClr val="accent1">
                    <a:lumMod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endParaRPr lang="ja-JP" altLang="en-US" sz="4000" dirty="0">
              <a:solidFill>
                <a:schemeClr val="accent1">
                  <a:lumMod val="7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en-US" sz="2000" b="1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endParaRPr lang="ja-JP" altLang="ja-JP" sz="2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ja-JP" altLang="en-US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70212" y="55908"/>
            <a:ext cx="9934130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2014-15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の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DDF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WF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使用状況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　　　　　　　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ＤＤＦ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($)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ＷＦ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($)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840398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17296" y="194733"/>
            <a:ext cx="10655037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参考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2015-16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グローバル補助金事業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人道的支援　なし</a:t>
            </a:r>
            <a:endParaRPr lang="en-US" altLang="ja-JP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①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広島東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大平勇也　紛争国復興　ｷﾝｸﾞｽｶﾚｯｼﾞﾛﾝﾄﾞﾝ 修士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　　　　　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DDF15,000$,  WF15,000$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奨学金②　岩国中央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56870"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藤村武蔵　紛争後復興地域の就学前教育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2141855"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ﾕﾆﾊﾞｰｼﾃｨｶﾚｯｼﾞﾛﾝﾄﾞﾝ 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修士</a:t>
            </a:r>
            <a:endParaRPr lang="en-US" altLang="ja-JP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indent="2141855" algn="just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DDF15,000$,WF15,000$</a:t>
            </a:r>
            <a:endParaRPr lang="ja-JP" altLang="ja-JP" sz="3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988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90369" y="113121"/>
            <a:ext cx="11211263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2015-16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地区補助金事業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2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地区補助金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上限枠　</a:t>
            </a:r>
            <a:r>
              <a:rPr lang="en-US" altLang="ja-JP" sz="36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A-OTF Midashi Go MB31 Pro MB31"/>
              </a:rPr>
              <a:t>114,552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$ =13,517,136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（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DDF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の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1/2</a:t>
            </a:r>
            <a:r>
              <a:rPr lang="ja-JP" altLang="ja-JP" sz="3600" b="1" kern="1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，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118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/$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）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申請プロジェクト件数　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採用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17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　　　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不採用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採用プロジェクト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17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en-US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管理運営費　　　　　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</a:t>
            </a:r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臨時費等</a:t>
            </a:r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			合計</a:t>
            </a:r>
          </a:p>
          <a:p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endParaRPr lang="ja-JP" altLang="ja-JP" sz="36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45556" y="3281968"/>
            <a:ext cx="27777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altLang="ja-JP" sz="3600" b="1" kern="100" dirty="0">
                <a:solidFill>
                  <a:srgbClr val="2E74B5"/>
                </a:solidFill>
                <a:latin typeface="Century" panose="02040604050505020304" pitchFamily="18" charset="0"/>
                <a:ea typeface="ＭＳ ゴシック" panose="020B0609070205080204" pitchFamily="49" charset="-128"/>
                <a:cs typeface="A-OTF Midashi Go MB31 Pro MB31"/>
              </a:rPr>
              <a:t>3,330,000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en-US" sz="3600" b="1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r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70,800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611,358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r"/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4,012,000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703751" y="3281968"/>
            <a:ext cx="20912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endParaRPr lang="ja-JP" altLang="en-US" sz="3600" b="1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endParaRPr lang="ja-JP" altLang="en-US" sz="3600" b="1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(34,000$)</a:t>
            </a:r>
            <a:endParaRPr lang="ja-JP" altLang="en-US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</p:txBody>
      </p:sp>
    </p:spTree>
    <p:extLst>
      <p:ext uri="{BB962C8B-B14F-4D97-AF65-F5344CB8AC3E}">
        <p14:creationId xmlns:p14="http://schemas.microsoft.com/office/powerpoint/2010/main" val="2953093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52139" y="1676421"/>
            <a:ext cx="1173986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割当枠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シェア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          229,104</a:t>
            </a:r>
            <a:r>
              <a:rPr lang="en-US" altLang="ja-JP" sz="2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229,104          </a:t>
            </a:r>
            <a:r>
              <a:rPr lang="en-US" altLang="ja-JP" sz="8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.</a:t>
            </a:r>
            <a:endParaRPr lang="ja-JP" altLang="en-US" sz="800" b="1" u="sng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>
              <a:spcAft>
                <a:spcPts val="120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金事業</a:t>
            </a:r>
            <a:r>
              <a:rPr lang="ja-JP" altLang="en-US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34,000 </a:t>
            </a:r>
            <a:r>
              <a:rPr lang="en-US" altLang="ja-JP" sz="40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(14.8%)</a:t>
            </a:r>
            <a:endParaRPr lang="ja-JP" altLang="en-US" sz="4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>
              <a:spcAft>
                <a:spcPts val="120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ﾎﾟﾘｵﾌﾟﾗｽ地区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補填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40,223 </a:t>
            </a:r>
            <a:r>
              <a:rPr lang="en-US" altLang="ja-JP" sz="40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(17.6%)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人道的支援＋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VTT</a:t>
            </a:r>
            <a:r>
              <a:rPr lang="en-US" altLang="ja-JP" sz="20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</a:t>
            </a:r>
            <a:r>
              <a:rPr lang="en-US" altLang="ja-JP" sz="40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0</a:t>
            </a:r>
            <a:r>
              <a:rPr lang="en-US" altLang="ja-JP" sz="20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            </a:t>
            </a:r>
            <a:r>
              <a:rPr lang="en-US" altLang="ja-JP" sz="40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0</a:t>
            </a:r>
            <a:endParaRPr lang="en-US" altLang="ja-JP" sz="4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>
              <a:spcAft>
                <a:spcPts val="1200"/>
              </a:spcAft>
            </a:pPr>
            <a:r>
              <a:rPr lang="ja-JP" altLang="en-US" sz="28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ｸﾞﾛｰﾊﾞﾙ補助金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奨学金</a:t>
            </a:r>
            <a:r>
              <a:rPr lang="ja-JP" altLang="en-US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      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30,000 (13.1%)   30,000 (13.1%)</a:t>
            </a:r>
            <a:endParaRPr lang="ja-JP" altLang="ja-JP" sz="4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ﾛｰﾀﾘｰ平和ｾﾝﾀｰ</a:t>
            </a:r>
            <a:r>
              <a:rPr lang="en-US" altLang="ja-JP" sz="2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25,000 (10.9%)</a:t>
            </a:r>
            <a:r>
              <a:rPr lang="en-US" altLang="ja-JP" sz="8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                                                                                    .</a:t>
            </a:r>
            <a:endParaRPr lang="ja-JP" altLang="en-US" sz="4000" b="1" u="sng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>
              <a:spcAft>
                <a:spcPts val="1200"/>
              </a:spcAft>
            </a:pP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合　計</a:t>
            </a:r>
            <a:r>
              <a:rPr lang="en-US" altLang="ja-JP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     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129,223 (56.4%)</a:t>
            </a:r>
            <a:r>
              <a:rPr lang="en-US" altLang="ja-JP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30,000 (13.1%)</a:t>
            </a:r>
            <a:endParaRPr lang="ja-JP" altLang="ja-JP" sz="2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ja-JP" altLang="en-US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28935" y="177366"/>
            <a:ext cx="9934130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2015-16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の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DDF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WF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使用状況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　　　　　　　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ＤＤＦ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($)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ＷＦ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($)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6533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8065" y="207818"/>
            <a:ext cx="11937077" cy="6650181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4000" b="1" dirty="0"/>
              <a:t>　　　　　　　　</a:t>
            </a:r>
            <a:r>
              <a:rPr lang="ja-JP" altLang="ja-JP" sz="4000" b="1" dirty="0"/>
              <a:t>ロータリー財団</a:t>
            </a:r>
            <a:endParaRPr lang="ja-JP" altLang="ja-JP" sz="4000" dirty="0"/>
          </a:p>
          <a:p>
            <a:pPr marL="0" indent="0">
              <a:buNone/>
            </a:pPr>
            <a:r>
              <a:rPr lang="ja-JP" altLang="ja-JP" sz="3200" dirty="0"/>
              <a:t>ロータリー財団の使命は、ロータリアンが、</a:t>
            </a:r>
            <a:r>
              <a:rPr lang="ja-JP" altLang="ja-JP" sz="3200" dirty="0">
                <a:solidFill>
                  <a:srgbClr val="FF0000"/>
                </a:solidFill>
              </a:rPr>
              <a:t>健康状態を改善</a:t>
            </a:r>
            <a:r>
              <a:rPr lang="ja-JP" altLang="ja-JP" sz="3200" dirty="0"/>
              <a:t>し、</a:t>
            </a:r>
            <a:r>
              <a:rPr lang="ja-JP" altLang="ja-JP" sz="3200" dirty="0">
                <a:solidFill>
                  <a:srgbClr val="FF0000"/>
                </a:solidFill>
              </a:rPr>
              <a:t>教育への支援</a:t>
            </a:r>
            <a:r>
              <a:rPr lang="ja-JP" altLang="ja-JP" sz="3200" dirty="0"/>
              <a:t>を高め、</a:t>
            </a:r>
            <a:r>
              <a:rPr lang="ja-JP" altLang="ja-JP" sz="3200" dirty="0">
                <a:solidFill>
                  <a:srgbClr val="FF0000"/>
                </a:solidFill>
              </a:rPr>
              <a:t>貧困を救済</a:t>
            </a:r>
            <a:r>
              <a:rPr lang="ja-JP" altLang="ja-JP" sz="3200" dirty="0"/>
              <a:t>することを通じて、世界理解、親善、平和を達成できるようにすることです。</a:t>
            </a:r>
          </a:p>
          <a:p>
            <a:pPr marL="0" indent="0">
              <a:buNone/>
            </a:pPr>
            <a:r>
              <a:rPr lang="ja-JP" altLang="ja-JP" sz="3200" dirty="0"/>
              <a:t>より良い地域づくりのための活動やグローバルなイニシアチブを</a:t>
            </a:r>
            <a:r>
              <a:rPr lang="ja-JP" altLang="ja-JP" sz="3200" dirty="0">
                <a:solidFill>
                  <a:srgbClr val="FF0000"/>
                </a:solidFill>
              </a:rPr>
              <a:t>資金面で支えている</a:t>
            </a:r>
            <a:r>
              <a:rPr lang="ja-JP" altLang="ja-JP" sz="3200" dirty="0"/>
              <a:t>のが、ロータリー財団です。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ja-JP" sz="3200" dirty="0">
                <a:solidFill>
                  <a:schemeClr val="accent1"/>
                </a:solidFill>
              </a:rPr>
              <a:t>クラブや地区に補助金を提供</a:t>
            </a:r>
            <a:r>
              <a:rPr lang="ja-JP" altLang="ja-JP" sz="3200" dirty="0"/>
              <a:t>しているほか、</a:t>
            </a:r>
            <a:r>
              <a:rPr lang="en-US" altLang="ja-JP" sz="3200" dirty="0" err="1">
                <a:hlinkClick r:id="rId2"/>
              </a:rPr>
              <a:t>ポリオの撲滅</a:t>
            </a:r>
            <a:r>
              <a:rPr lang="ja-JP" altLang="ja-JP" sz="3200" dirty="0"/>
              <a:t>や</a:t>
            </a:r>
            <a:r>
              <a:rPr lang="en-US" altLang="ja-JP" sz="3200" dirty="0" err="1">
                <a:hlinkClick r:id="rId3"/>
              </a:rPr>
              <a:t>平和の推進</a:t>
            </a:r>
            <a:r>
              <a:rPr lang="ja-JP" altLang="ja-JP" sz="3200" dirty="0"/>
              <a:t>といった</a:t>
            </a:r>
            <a:r>
              <a:rPr lang="ja-JP" altLang="ja-JP" sz="3200" dirty="0">
                <a:solidFill>
                  <a:schemeClr val="accent1"/>
                </a:solidFill>
              </a:rPr>
              <a:t>グローバルなキャンペーンを展開</a:t>
            </a:r>
            <a:r>
              <a:rPr lang="ja-JP" altLang="ja-JP" sz="3200" dirty="0"/>
              <a:t>しています。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ja-JP" sz="3200" dirty="0"/>
              <a:t>こうした活動や補助金を実現させているのが、皆さまからロータリー財団へのご寄付です。</a:t>
            </a:r>
          </a:p>
          <a:p>
            <a:pPr marL="0" indent="0">
              <a:buNone/>
            </a:pPr>
            <a:r>
              <a:rPr lang="en-US" altLang="ja-JP" sz="2800" dirty="0"/>
              <a:t>https://www.rotary.org/myrotary/ja/learning-reference/about-rotary/rotary-foundation</a:t>
            </a:r>
            <a:endParaRPr lang="ja-JP" altLang="ja-JP" sz="2800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55630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8064" y="0"/>
            <a:ext cx="12083935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altLang="ja-JP" sz="2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2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参考</a:t>
            </a:r>
            <a:r>
              <a:rPr lang="en-US" altLang="ja-JP" sz="2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</a:p>
          <a:p>
            <a:pPr algn="ctr">
              <a:spcAft>
                <a:spcPts val="12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2016-17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RID2710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グローバル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補助金事業</a:t>
            </a:r>
            <a:endParaRPr lang="ja-JP" altLang="ja-JP" sz="4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3600"/>
              </a:lnSpc>
              <a:spcAft>
                <a:spcPts val="1200"/>
              </a:spcAft>
            </a:pPr>
            <a:r>
              <a:rPr lang="ja-JP" altLang="en-US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◆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人道的支援　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7/1</a:t>
            </a: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日以降申請プロジェクト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3600"/>
              </a:lnSpc>
            </a:pPr>
            <a:r>
              <a:rPr lang="ja-JP" altLang="en-US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◆グローバル補助金</a:t>
            </a:r>
            <a:r>
              <a:rPr lang="ja-JP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　</a:t>
            </a:r>
            <a:endParaRPr lang="en-US" altLang="ja-JP" sz="3200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lnSpc>
                <a:spcPts val="3600"/>
              </a:lnSpc>
            </a:pP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①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広島東</a:t>
            </a: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南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推薦　西山秀平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endParaRPr lang="ja-JP" altLang="en-US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lnSpc>
                <a:spcPts val="3600"/>
              </a:lnSpc>
            </a:pP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		刑事国際法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ライデン大学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修士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3600"/>
              </a:lnSpc>
            </a:pP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DDF15,000$,  WF15,000$</a:t>
            </a:r>
          </a:p>
          <a:p>
            <a:pPr algn="just">
              <a:lnSpc>
                <a:spcPts val="3600"/>
              </a:lnSpc>
            </a:pP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②徳山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推薦　石川祐美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endParaRPr lang="ja-JP" altLang="en-US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lnSpc>
                <a:spcPts val="3600"/>
              </a:lnSpc>
              <a:spcAft>
                <a:spcPts val="1200"/>
              </a:spcAft>
            </a:pP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		医療従事者教育の改善と疾病予防プログラムの開発</a:t>
            </a:r>
            <a:endParaRPr lang="en-US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lnSpc>
                <a:spcPts val="3600"/>
              </a:lnSpc>
              <a:spcAft>
                <a:spcPts val="1200"/>
              </a:spcAft>
            </a:pP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 ｷﾝｸﾞｽｶ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ﾚｯｼﾞﾛﾝﾄﾞﾝ </a:t>
            </a:r>
            <a:r>
              <a:rPr lang="ja-JP" altLang="en-US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修士</a:t>
            </a:r>
            <a:endParaRPr lang="en-US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lnSpc>
                <a:spcPts val="3600"/>
              </a:lnSpc>
              <a:spcAft>
                <a:spcPts val="1200"/>
              </a:spcAft>
            </a:pP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DDF15,000$,  WF15,000$</a:t>
            </a:r>
            <a:endParaRPr lang="en-US" altLang="ja-JP" sz="3200" b="1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lnSpc>
                <a:spcPts val="3600"/>
              </a:lnSpc>
            </a:pPr>
            <a:r>
              <a:rPr lang="ja-JP" altLang="en-US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◆</a:t>
            </a:r>
            <a:r>
              <a:rPr lang="ja-JP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平和フェローシップ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原資は本部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  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広島中央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 1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名推薦決定</a:t>
            </a:r>
            <a:endParaRPr lang="en-US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</p:txBody>
      </p:sp>
    </p:spTree>
    <p:extLst>
      <p:ext uri="{BB962C8B-B14F-4D97-AF65-F5344CB8AC3E}">
        <p14:creationId xmlns:p14="http://schemas.microsoft.com/office/powerpoint/2010/main" val="1657886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07411" y="334001"/>
            <a:ext cx="1137717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参考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2016-17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地区補助金事業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地区補助金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上限枠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見込額 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125,466$(DDF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見込額の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1/2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）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Aft>
                <a:spcPts val="0"/>
              </a:spcAft>
            </a:pPr>
            <a:r>
              <a:rPr lang="ja-JP" altLang="en-US" sz="36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◆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申請プロジェクト件数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18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　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他に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Aft>
                <a:spcPts val="0"/>
              </a:spcAft>
            </a:pPr>
            <a:r>
              <a:rPr lang="ja-JP" altLang="en-US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 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採用プロジェクト件数　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18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不採用　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0</a:t>
            </a:r>
            <a:r>
              <a:rPr lang="ja-JP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件</a:t>
            </a:r>
            <a:r>
              <a:rPr lang="en-US" altLang="ja-JP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  <a:r>
              <a:rPr lang="ja-JP" altLang="en-US" sz="36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3600"/>
              </a:lnSpc>
            </a:pPr>
            <a:r>
              <a:rPr lang="ja-JP" altLang="en-US" sz="36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◆地区補助金奨学金</a:t>
            </a:r>
            <a:r>
              <a:rPr lang="ja-JP" altLang="ja-JP" sz="36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en-US" sz="3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地区補助金　</a:t>
            </a:r>
            <a:r>
              <a:rPr lang="en-US" altLang="ja-JP" sz="3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25,000$</a:t>
            </a:r>
            <a:endParaRPr lang="ja-JP" altLang="en-US" sz="3600" kern="100" dirty="0">
              <a:solidFill>
                <a:srgbClr val="2E74B5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lnSpc>
                <a:spcPts val="3600"/>
              </a:lnSpc>
            </a:pPr>
            <a:r>
              <a:rPr lang="ja-JP" altLang="en-US" sz="3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広島西</a:t>
            </a:r>
            <a:r>
              <a:rPr lang="en-US" altLang="ja-JP" sz="3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RC</a:t>
            </a:r>
            <a:r>
              <a:rPr lang="ja-JP" altLang="en-US" sz="36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推薦　三澤志織　　　通訳・翻訳コース　</a:t>
            </a:r>
          </a:p>
          <a:p>
            <a:pPr algn="just">
              <a:lnSpc>
                <a:spcPts val="3600"/>
              </a:lnSpc>
              <a:spcAft>
                <a:spcPts val="1200"/>
              </a:spcAft>
            </a:pP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ja-JP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ミドルベリー国際大学院モントレー</a:t>
            </a:r>
            <a:r>
              <a:rPr lang="ja-JP" altLang="en-US" sz="3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校</a:t>
            </a:r>
          </a:p>
          <a:p>
            <a:pPr algn="just">
              <a:lnSpc>
                <a:spcPts val="4600"/>
              </a:lnSpc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管理運営費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100,000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4600"/>
              </a:lnSpc>
              <a:spcAft>
                <a:spcPts val="0"/>
              </a:spcAft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臨時費　　　　　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	320,000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申請時為替ﾚｰﾄとの差額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4600"/>
              </a:lnSpc>
            </a:pP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合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計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予定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 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 6,380,000</a:t>
            </a:r>
            <a:r>
              <a:rPr lang="ja-JP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円</a:t>
            </a:r>
            <a:r>
              <a:rPr lang="en-US" altLang="ja-JP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= 55,000$</a:t>
            </a:r>
            <a:endParaRPr lang="ja-JP" altLang="ja-JP" sz="36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569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11728" y="1367406"/>
            <a:ext cx="1154325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割当枠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シェア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)</a:t>
            </a:r>
            <a:r>
              <a:rPr lang="ja-JP" altLang="en-US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見込 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222,942</a:t>
            </a:r>
            <a:r>
              <a:rPr lang="en-US" altLang="ja-JP" sz="32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+α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</a:t>
            </a:r>
            <a:r>
              <a:rPr lang="ja-JP" altLang="en-US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 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222,942</a:t>
            </a:r>
            <a:r>
              <a:rPr lang="en-US" altLang="ja-JP" sz="32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+α       </a:t>
            </a:r>
            <a:r>
              <a:rPr lang="en-US" altLang="ja-JP" sz="8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.</a:t>
            </a:r>
            <a:r>
              <a:rPr lang="en-US" altLang="ja-JP" sz="32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endParaRPr lang="ja-JP" altLang="en-US" sz="3200" b="1" u="sng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金事業</a:t>
            </a:r>
            <a:r>
              <a:rPr lang="ja-JP" altLang="en-US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30,000 </a:t>
            </a:r>
            <a:r>
              <a:rPr lang="en-US" altLang="ja-JP" sz="28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(13.5%-β)</a:t>
            </a:r>
            <a:endParaRPr lang="ja-JP" altLang="en-US" sz="28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ja-JP" altLang="en-US" sz="2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地区補助金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   </a:t>
            </a:r>
            <a:r>
              <a:rPr lang="ja-JP" altLang="en-US" sz="2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25,000 </a:t>
            </a:r>
            <a:r>
              <a:rPr lang="en-US" altLang="ja-JP" sz="28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(11.2%-β)</a:t>
            </a:r>
          </a:p>
          <a:p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ﾎﾟﾘｵﾌﾟﾗｽ地区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補填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未定</a:t>
            </a:r>
          </a:p>
          <a:p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人道的支援＋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VTT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 未定                     未定</a:t>
            </a:r>
            <a:endParaRPr lang="en-US" altLang="ja-JP" sz="36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ja-JP" altLang="en-US" sz="2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ｸﾞﾛｰﾊﾞﾙ補助金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奨学金     </a:t>
            </a:r>
            <a:r>
              <a:rPr lang="ja-JP" altLang="en-US" sz="36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30,000 </a:t>
            </a:r>
            <a:r>
              <a:rPr lang="en-US" altLang="ja-JP" sz="28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(13.5%-β) 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30,000 </a:t>
            </a:r>
            <a:r>
              <a:rPr lang="en-US" altLang="ja-JP" sz="28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(13.5%-β)</a:t>
            </a:r>
            <a:endParaRPr lang="en-US" altLang="ja-JP" sz="4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ja-JP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ﾛｰﾀﾘｰ平和ｾﾝﾀｰ</a:t>
            </a:r>
            <a:r>
              <a:rPr lang="ja-JP" altLang="en-US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</a:t>
            </a:r>
            <a:r>
              <a:rPr lang="en-US" altLang="ja-JP" sz="40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25,000</a:t>
            </a:r>
            <a:r>
              <a:rPr lang="en-US" altLang="ja-JP" sz="28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(11.2%-β)                             </a:t>
            </a:r>
            <a:r>
              <a:rPr lang="en-US" altLang="ja-JP" sz="8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.</a:t>
            </a:r>
            <a:r>
              <a:rPr lang="en-US" altLang="ja-JP" sz="2800" b="1" u="sng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endParaRPr lang="ja-JP" altLang="en-US" sz="2800" b="1" u="sng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合　計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110,000</a:t>
            </a:r>
            <a:r>
              <a:rPr lang="en-US" altLang="ja-JP" sz="28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(49.3%-β)   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30,000 </a:t>
            </a:r>
            <a:r>
              <a:rPr lang="en-US" altLang="ja-JP" sz="28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(13.5%-β)</a:t>
            </a:r>
          </a:p>
          <a:p>
            <a:r>
              <a:rPr lang="ja-JP" altLang="en-US" sz="2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                          （註）</a:t>
            </a:r>
            <a:r>
              <a:rPr lang="en-US" altLang="ja-JP" sz="2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α</a:t>
            </a:r>
            <a:r>
              <a:rPr lang="ja-JP" altLang="en-US" sz="2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は恒久基金運用益、</a:t>
            </a:r>
            <a:r>
              <a:rPr lang="en-US" altLang="ja-JP" sz="2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β</a:t>
            </a:r>
            <a:r>
              <a:rPr lang="ja-JP" altLang="en-US" sz="2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は運用益加算に伴う低下割合</a:t>
            </a:r>
            <a:endParaRPr lang="en-US" altLang="ja-JP" sz="24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r>
              <a:rPr lang="ja-JP" altLang="en-US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endParaRPr lang="ja-JP" altLang="en-US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7100" y="0"/>
            <a:ext cx="1083787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2016-17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RID2710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の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DDF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WF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使用状況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　　　　　　　　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ＤＤＦ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($)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　</a:t>
            </a:r>
            <a:r>
              <a:rPr lang="ja-JP" altLang="en-US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　　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ＷＦ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($)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9264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71194" y="153752"/>
            <a:ext cx="11449612" cy="6606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6870">
              <a:lnSpc>
                <a:spcPts val="4400"/>
              </a:lnSpc>
              <a:spcAft>
                <a:spcPts val="1200"/>
              </a:spcAft>
            </a:pP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時間と資金、そして職業人としての経験と知識を生かして奉仕活動をするロータリアンの世界的ネットワークを通じて、ご寄付は、</a:t>
            </a:r>
            <a:r>
              <a:rPr lang="ja-JP" altLang="en-US" sz="4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ポリオの撲滅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や</a:t>
            </a:r>
            <a:r>
              <a:rPr lang="ja-JP" altLang="en-US" sz="4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平和の推進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といった</a:t>
            </a:r>
            <a:r>
              <a:rPr lang="ja-JP" altLang="en-US" sz="4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ロータリーの優先活動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のために有効に活用されています。</a:t>
            </a:r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indent="356870">
              <a:lnSpc>
                <a:spcPts val="4400"/>
              </a:lnSpc>
              <a:spcAft>
                <a:spcPts val="1200"/>
              </a:spcAft>
            </a:pP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また、財団の</a:t>
            </a:r>
            <a:r>
              <a:rPr lang="en-US" altLang="ja-JP" sz="4000" b="1" dirty="0" err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補助</a:t>
            </a:r>
            <a:r>
              <a:rPr lang="ja-JP" altLang="en-US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金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は、ロータリアンが</a:t>
            </a:r>
            <a:r>
              <a:rPr lang="ja-JP" altLang="ja-JP" sz="4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貧困、識字、飢餓などの問題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に</a:t>
            </a:r>
            <a:r>
              <a:rPr lang="ja-JP" altLang="ja-JP" sz="40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持続可能な方法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で取り組むことを可能とします。</a:t>
            </a:r>
            <a:endParaRPr lang="ja-JP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indent="356870">
              <a:lnSpc>
                <a:spcPts val="4400"/>
              </a:lnSpc>
              <a:spcAft>
                <a:spcPts val="0"/>
              </a:spcAft>
            </a:pPr>
            <a:r>
              <a:rPr lang="ja-JP" altLang="ja-JP" sz="40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徹底した</a:t>
            </a:r>
            <a:r>
              <a:rPr lang="en-US" altLang="ja-JP" sz="4000" b="1" dirty="0" err="1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資金管理</a:t>
            </a:r>
            <a:r>
              <a:rPr lang="ja-JP" altLang="ja-JP" sz="4000" b="1" dirty="0" err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、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4000" b="1" dirty="0" err="1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慈善団体としての高い評価</a:t>
            </a:r>
            <a:r>
              <a:rPr lang="ja-JP" altLang="ja-JP" sz="4000" b="1" dirty="0" err="1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、</a:t>
            </a:r>
            <a:r>
              <a:rPr lang="ja-JP" altLang="ja-JP" sz="40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独自の</a:t>
            </a:r>
            <a:r>
              <a:rPr lang="en-US" altLang="ja-JP" sz="4000" b="1" dirty="0" err="1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資金モデル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は、ロータリー財団が皆さまのご寄付を大切にしていることを物語っています。</a:t>
            </a:r>
            <a:endParaRPr lang="ja-JP" altLang="ja-JP" sz="40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19998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57942" y="157660"/>
            <a:ext cx="11970327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田原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G</a:t>
            </a:r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年度の財団寄付目標額は次のとおりです。</a:t>
            </a:r>
            <a:endParaRPr lang="en-US" altLang="ja-JP" sz="44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918210"/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年次基金　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44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150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44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$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/</a:t>
            </a:r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年・人</a:t>
            </a:r>
            <a:endParaRPr lang="en-US" altLang="ja-JP" sz="44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indent="918210"/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918210"/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ﾎﾟﾘｵﾌﾟﾗｽ　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  </a:t>
            </a:r>
            <a:r>
              <a:rPr lang="en-US" altLang="ja-JP" sz="44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35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44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$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/</a:t>
            </a:r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年・人</a:t>
            </a:r>
            <a:endParaRPr lang="en-US" altLang="ja-JP" sz="44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indent="918210"/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918210">
              <a:spcAft>
                <a:spcPts val="1200"/>
              </a:spcAft>
            </a:pPr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恒久基金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44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1,000 $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/</a:t>
            </a:r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年・ｸﾗﾌﾞ</a:t>
            </a:r>
            <a:endParaRPr lang="ja-JP" altLang="ja-JP" sz="2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endParaRPr lang="en-US" altLang="ja-JP" sz="44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ja-JP" sz="44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Ｒ財団の活動を正しく</a:t>
            </a:r>
            <a:r>
              <a:rPr lang="ja-JP" altLang="ja-JP" sz="4400" b="1" kern="0" dirty="0">
                <a:solidFill>
                  <a:schemeClr val="accent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ご理解</a:t>
            </a:r>
            <a:r>
              <a:rPr lang="ja-JP" altLang="ja-JP" sz="44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下さい。</a:t>
            </a:r>
            <a:endParaRPr lang="en-US" altLang="ja-JP" sz="44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ja-JP" sz="44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皆様の善意でＧ目標額を達成しましょう。</a:t>
            </a:r>
            <a:endParaRPr lang="en-US" altLang="ja-JP" sz="44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ja-JP" altLang="ja-JP" sz="44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世界で良いことをしましょう。</a:t>
            </a:r>
            <a:endParaRPr lang="ja-JP" altLang="ja-JP" sz="4400" kern="1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200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49469" y="867110"/>
            <a:ext cx="11493062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500"/>
              </a:spcAft>
            </a:pPr>
            <a:r>
              <a:rPr lang="ja-JP" altLang="ja-JP" sz="5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今、そして未来の世代のために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ctr">
              <a:spcAft>
                <a:spcPts val="1500"/>
              </a:spcAft>
            </a:pPr>
            <a:endParaRPr lang="ja-JP" altLang="ja-JP" sz="16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spcAft>
                <a:spcPts val="1500"/>
              </a:spcAft>
            </a:pPr>
            <a:r>
              <a:rPr lang="ja-JP" altLang="ja-JP" sz="5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より良い世界をつくる</a:t>
            </a:r>
            <a:endParaRPr lang="ja-JP" altLang="ja-JP" sz="5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algn="ctr">
              <a:spcAft>
                <a:spcPts val="1500"/>
              </a:spcAft>
            </a:pPr>
            <a:endParaRPr lang="en-US" altLang="ja-JP" sz="16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ctr">
              <a:spcAft>
                <a:spcPts val="1500"/>
              </a:spcAft>
            </a:pPr>
            <a:r>
              <a:rPr lang="ja-JP" altLang="ja-JP" sz="5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ロータリーの活動を</a:t>
            </a:r>
            <a:endParaRPr lang="en-US" altLang="ja-JP" sz="54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ctr">
              <a:spcAft>
                <a:spcPts val="1500"/>
              </a:spcAft>
            </a:pPr>
            <a:endParaRPr lang="en-US" altLang="ja-JP" sz="1600" b="1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algn="ctr">
              <a:spcAft>
                <a:spcPts val="1500"/>
              </a:spcAft>
            </a:pPr>
            <a:r>
              <a:rPr lang="ja-JP" altLang="en-US" sz="5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ご支援ください</a:t>
            </a:r>
            <a:r>
              <a:rPr lang="ja-JP" altLang="ja-JP" sz="54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！！</a:t>
            </a:r>
            <a:endParaRPr lang="ja-JP" altLang="ja-JP" sz="5400" dirty="0">
              <a:solidFill>
                <a:srgbClr val="FF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831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0510" y="386499"/>
            <a:ext cx="11538409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ロータリー財団は</a:t>
            </a:r>
            <a:r>
              <a:rPr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周年の記念すべき年を迎えようとしています。</a:t>
            </a:r>
            <a:endParaRPr lang="ja-JP" altLang="ja-JP" sz="3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</a:t>
            </a:r>
            <a:endParaRPr lang="ja-JP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ja-JP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「世界でよいこと」をしてきた</a:t>
            </a:r>
            <a:r>
              <a:rPr lang="en-US" altLang="ja-JP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ja-JP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世紀</a:t>
            </a:r>
          </a:p>
          <a:p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</a:t>
            </a:r>
            <a:endParaRPr lang="ja-JP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ja-JP" sz="3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自分のためだけに生きるべきではありません。人によいことをする喜びのために生きるべきなのです。</a:t>
            </a:r>
            <a:endParaRPr lang="en-US" altLang="ja-JP" sz="3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ja-JP" altLang="ja-JP" sz="3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lang="ja-JP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ロータリークラブ国際連合会会長　アーチ</a:t>
            </a: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C. </a:t>
            </a:r>
            <a:r>
              <a:rPr lang="ja-JP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クランフ</a:t>
            </a:r>
            <a:endParaRPr lang="ja-JP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/>
            <a:r>
              <a:rPr lang="ja-JP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1929</a:t>
            </a:r>
            <a:r>
              <a:rPr lang="ja-JP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日付の書簡）</a:t>
            </a:r>
            <a:r>
              <a:rPr lang="en-US" altLang="ja-JP" sz="4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 </a:t>
            </a:r>
            <a:endParaRPr lang="ja-JP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617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10363"/>
            <a:ext cx="12119956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1917</a:t>
            </a:r>
            <a:r>
              <a:rPr lang="ja-JP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年のアトランタ大会で、当時のアーチ・クランフ会長のひらめきによってロータリー財団の種が播かれました。</a:t>
            </a:r>
            <a:endParaRPr lang="en-US" altLang="ja-JP" sz="4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26</a:t>
            </a:r>
            <a:r>
              <a:rPr lang="ja-JP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ドル</a:t>
            </a: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50</a:t>
            </a:r>
            <a:r>
              <a:rPr lang="ja-JP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セントの初めての寄付から、大きな資産を擁する財団に成長したロータリー財団。</a:t>
            </a:r>
            <a:endParaRPr lang="en-US" altLang="ja-JP" sz="4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ja-JP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これまで、プログラムとプロジェクトに授与された補助金や奨学金の総額は</a:t>
            </a:r>
            <a:r>
              <a:rPr lang="en-US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30</a:t>
            </a:r>
            <a:r>
              <a:rPr lang="ja-JP" altLang="ja-JP" sz="4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億ドルを上回り、世界中の何百万人という人びとの人生を変えてきました。</a:t>
            </a:r>
            <a:endParaRPr lang="en-US" altLang="ja-JP" sz="4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altLang="ja-JP" sz="11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ロータリー財団は、皆さまからのご寄付を、</a:t>
            </a:r>
            <a:r>
              <a:rPr lang="ja-JP" altLang="en-US" sz="40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ルールに従って、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世界中の人びとへの奉仕に役立てて</a:t>
            </a:r>
            <a:r>
              <a:rPr lang="ja-JP" altLang="en-US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い</a:t>
            </a:r>
            <a:r>
              <a:rPr lang="ja-JP" altLang="ja-JP" sz="4000" b="1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 panose="020B0604020202020204" pitchFamily="34" charset="0"/>
              </a:rPr>
              <a:t>ます。</a:t>
            </a:r>
            <a:endParaRPr lang="ja-JP" altLang="ja-JP" sz="40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967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48052" y="519144"/>
            <a:ext cx="1009589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Ｒ財団の資金</a:t>
            </a:r>
            <a:r>
              <a:rPr lang="ja-JP" altLang="en-US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状況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(2014-15</a:t>
            </a:r>
            <a:r>
              <a:rPr lang="ja-JP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年度</a:t>
            </a:r>
            <a:r>
              <a:rPr lang="en-US" altLang="ja-JP" sz="44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altLang="ja-JP" sz="4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会員数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1,209,491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人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(35,114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クラブ，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535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地区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)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31470">
              <a:spcAft>
                <a:spcPts val="600"/>
              </a:spcAft>
            </a:pPr>
            <a:r>
              <a:rPr lang="en-US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RID2710       3251</a:t>
            </a:r>
            <a:r>
              <a:rPr lang="ja-JP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人</a:t>
            </a:r>
            <a:r>
              <a:rPr lang="en-US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(2015.6.30</a:t>
            </a:r>
            <a:r>
              <a:rPr lang="ja-JP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現在 </a:t>
            </a:r>
            <a:r>
              <a:rPr lang="en-US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Frutiger LT Std 47 Light Cn"/>
              </a:rPr>
              <a:t>0.269%)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32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Gothic BBB Pro Medium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財団への寄付金総額　 　　　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		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195,245,015$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31470" algn="just">
              <a:spcAft>
                <a:spcPts val="600"/>
              </a:spcAft>
            </a:pPr>
            <a:r>
              <a:rPr lang="en-US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RID2710</a:t>
            </a:r>
            <a:r>
              <a:rPr lang="ja-JP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の寄付金総額</a:t>
            </a:r>
            <a:r>
              <a:rPr lang="en-US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        </a:t>
            </a:r>
            <a:r>
              <a:rPr lang="ja-JP" altLang="en-US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	      </a:t>
            </a:r>
            <a:r>
              <a:rPr lang="en-US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628,088$(0.322%)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ゲイツ財団ポリオプラス上乗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		 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69,000,000$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財団収入総額　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            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			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268,903,000$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財団支出総額　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           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			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265,866,000$ 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indent="331470" algn="just">
              <a:spcAft>
                <a:spcPts val="1200"/>
              </a:spcAft>
            </a:pPr>
            <a:r>
              <a:rPr lang="en-US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RID2710</a:t>
            </a:r>
            <a:r>
              <a:rPr lang="ja-JP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関係支出</a:t>
            </a:r>
            <a:r>
              <a:rPr lang="en-US" altLang="ja-JP" sz="3200" b="1" kern="100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  </a:t>
            </a:r>
            <a:r>
              <a:rPr lang="en-US" altLang="ja-JP" sz="32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         </a:t>
            </a:r>
            <a:r>
              <a:rPr lang="ja-JP" altLang="en-US" sz="32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	      </a:t>
            </a:r>
            <a:r>
              <a:rPr lang="en-US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316,688$(0.119%)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77403" y="6274606"/>
            <a:ext cx="1163719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&lt;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出典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&gt;My ROTARY&gt;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財務報告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監査済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ﾛｰﾀﾘｰ財団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2014-15   My ROTARY&gt;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財務報告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年次報告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&gt;2014-15 27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227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48907" y="130629"/>
            <a:ext cx="10694187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Ｒ財団の収入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(2014-15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&lt;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収入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268,903,000$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内訳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&gt;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（括弧内</a:t>
            </a:r>
            <a:r>
              <a:rPr lang="ja-JP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青字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は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2710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地区寄付総額）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年次基金　　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			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120,542,886$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44.8%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437,175$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0.36%)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Gothic BBB Pro Medium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恒久基金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        		 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20,000,000$ 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7.4%</a:t>
            </a:r>
            <a:r>
              <a:rPr lang="ja-JP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（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62,217$ 0.31%</a:t>
            </a:r>
            <a:r>
              <a:rPr lang="ja-JP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）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Gothic BBB Pro Medium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ﾎﾟﾘｵﾌﾟﾗｽ基金 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		 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26,802,129$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10.0%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(  46,514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$</a:t>
            </a:r>
            <a:r>
              <a:rPr lang="en-US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0.17%</a:t>
            </a:r>
            <a:r>
              <a:rPr lang="ja-JP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）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ｹﾞｲﾂ財団上乗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  		  69,000,000$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25.7%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0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指定寄付　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			  27,900,000$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10.4%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  82,174$ 0.29%)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000" kern="1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kern="1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その他</a:t>
            </a:r>
            <a:r>
              <a:rPr lang="en-US" altLang="ja-JP" sz="3200" kern="1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1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Gothic BBB Pro Medium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投資損失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        		  </a:t>
            </a:r>
            <a:r>
              <a:rPr lang="en-US" altLang="ja-JP" sz="3200" b="1" kern="1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-4,800,000$ -1.8% 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(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前年益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108,190,000$)</a:t>
            </a:r>
          </a:p>
          <a:p>
            <a:pPr algn="just">
              <a:spcAft>
                <a:spcPts val="0"/>
              </a:spcAft>
            </a:pPr>
            <a:endParaRPr lang="en-US" altLang="ja-JP" sz="1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1773" y="6257835"/>
            <a:ext cx="1138845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&lt;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出典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&gt;My ROTARY&gt;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財務報告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監査済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ﾛｰﾀﾘｰ財団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2014-15   My ROTARY&gt;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財務報告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年次報告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&gt;2014-15 27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頁等</a:t>
            </a:r>
            <a:endParaRPr lang="ja-JP" altLang="ja-JP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47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722722" y="329425"/>
            <a:ext cx="10746557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Ｒ財団の支出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(2014-15</a:t>
            </a:r>
            <a:r>
              <a:rPr lang="ja-JP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年度</a:t>
            </a:r>
            <a:r>
              <a:rPr lang="en-US" altLang="ja-JP" sz="40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)</a:t>
            </a:r>
            <a:endParaRPr lang="ja-JP" altLang="ja-JP" sz="40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Gothic BBB Pro Medium"/>
            </a:endParaRPr>
          </a:p>
          <a:p>
            <a:pPr algn="just">
              <a:spcAft>
                <a:spcPts val="0"/>
              </a:spcAft>
            </a:pP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&lt;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支出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265,866,000$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内訳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&gt;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（括弧内</a:t>
            </a:r>
            <a:r>
              <a:rPr lang="ja-JP" altLang="ja-JP" sz="3200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青字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は</a:t>
            </a:r>
            <a:r>
              <a:rPr lang="en-US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2710</a:t>
            </a:r>
            <a:r>
              <a:rPr lang="ja-JP" altLang="ja-JP" sz="3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Gothic BBB Pro Medium"/>
              </a:rPr>
              <a:t>地区関係）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altLang="ja-JP" sz="3200" b="1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A-OTF Midashi Go MB31 Pro MB31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ﾎﾟﾘｵﾌﾟﾗｽ事業　　 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1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億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2300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万＄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46.3%</a:t>
            </a:r>
            <a:r>
              <a:rPr lang="ja-JP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（ </a:t>
            </a:r>
            <a:r>
              <a:rPr lang="en-US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40,573$ 0.03%</a:t>
            </a:r>
            <a:r>
              <a:rPr lang="ja-JP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）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ｸﾞﾛｰﾊﾞﾙ補助金事業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    	6870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万＄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25.8%</a:t>
            </a:r>
            <a:r>
              <a:rPr lang="ja-JP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（</a:t>
            </a:r>
            <a:r>
              <a:rPr lang="en-US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219,115$ 0.32%</a:t>
            </a:r>
            <a:r>
              <a:rPr lang="ja-JP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）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地区補助金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    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　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			2400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万＄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9.0%</a:t>
            </a:r>
            <a:r>
              <a:rPr lang="ja-JP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（</a:t>
            </a:r>
            <a:r>
              <a:rPr lang="en-US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32,000$ 0.13%</a:t>
            </a:r>
            <a:r>
              <a:rPr lang="ja-JP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）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その他財団プログラム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		1200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万＄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4.5% </a:t>
            </a:r>
            <a:r>
              <a:rPr lang="en-US" altLang="ja-JP" sz="3200" b="1" kern="100" dirty="0">
                <a:solidFill>
                  <a:srgbClr val="2E74B5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( 25,000$ 0.21%)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プログラム運営　　　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		2100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万＄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7.9%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寄付増進　　　　　　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			1600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万＄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6.0%</a:t>
            </a:r>
            <a:endParaRPr lang="ja-JP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一般管理費　　　　　 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	 	 </a:t>
            </a:r>
            <a:r>
              <a:rPr lang="ja-JP" altLang="en-US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500</a:t>
            </a:r>
            <a:r>
              <a:rPr lang="ja-JP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万＄</a:t>
            </a:r>
            <a:r>
              <a:rPr lang="en-US" altLang="ja-JP" sz="3200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   </a:t>
            </a:r>
            <a:r>
              <a:rPr lang="en-US" altLang="ja-JP" sz="3200" b="1" kern="100" dirty="0">
                <a:solidFill>
                  <a:srgbClr val="BF8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1.9%</a:t>
            </a:r>
            <a:endParaRPr lang="en-US" altLang="ja-JP" sz="32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6701" y="6223009"/>
            <a:ext cx="11658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&lt;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出典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&gt;My ROTARY&gt;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財務報告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監査済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ﾛｰﾀﾘｰ財団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2014-15     My ROTARY&gt;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財務報告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年次報告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&gt;2014-15 3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頁</a:t>
            </a:r>
            <a:r>
              <a:rPr lang="en-US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,26</a:t>
            </a:r>
            <a:r>
              <a:rPr lang="ja-JP" altLang="ja-JP" b="1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/>
              </a:rPr>
              <a:t>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9849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64634" y="301189"/>
            <a:ext cx="1086273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A-OTF Midashi Go MB31 Pro MB31" charset="-128"/>
              </a:rPr>
              <a:t>Ｒ財団の財務状況</a:t>
            </a:r>
            <a:r>
              <a:rPr kumimoji="0" lang="en-US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A-OTF Midashi Go MB31 Pro MB31" charset="-128"/>
              </a:rPr>
              <a:t>(</a:t>
            </a:r>
            <a:r>
              <a:rPr kumimoji="0" lang="en-US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A-OTF Midashi Go MB31 Pro MB31" charset="-128"/>
              </a:rPr>
              <a:t>2015.6.30)</a:t>
            </a:r>
            <a:endParaRPr kumimoji="0" lang="en-US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7977" y="6300486"/>
            <a:ext cx="11756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&lt;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出典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&gt;My ROTARY&gt;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財務報告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&gt;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監査済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&gt;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ﾛｰﾀﾘｰ財団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2014-15    My ROTARY&gt;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財務報告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&gt;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年次報告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&gt;2014-15 25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rPr>
              <a:t>頁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873664" y="1351507"/>
            <a:ext cx="10444672" cy="4524316"/>
            <a:chOff x="655129" y="1351507"/>
            <a:chExt cx="10444672" cy="4524316"/>
          </a:xfrm>
        </p:grpSpPr>
        <p:sp>
          <p:nvSpPr>
            <p:cNvPr id="6" name="右中かっこ 2"/>
            <p:cNvSpPr>
              <a:spLocks/>
            </p:cNvSpPr>
            <p:nvPr/>
          </p:nvSpPr>
          <p:spPr bwMode="auto">
            <a:xfrm>
              <a:off x="5696476" y="1578490"/>
              <a:ext cx="492125" cy="4160838"/>
            </a:xfrm>
            <a:prstGeom prst="rightBrace">
              <a:avLst>
                <a:gd name="adj1" fmla="val 6421"/>
                <a:gd name="adj2" fmla="val 50000"/>
              </a:avLst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55129" y="1351508"/>
              <a:ext cx="2511404" cy="4524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88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36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資産</a:t>
              </a: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   </a:t>
              </a:r>
              <a:endParaRPr kumimoji="0" lang="en-US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現金</a:t>
              </a: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3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寄付約束</a:t>
              </a: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　</a:t>
              </a:r>
              <a:endParaRPr kumimoji="0" lang="en-US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前払費用</a:t>
              </a:r>
              <a:endParaRPr kumimoji="0" lang="en-US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3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　</a:t>
              </a: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投資</a:t>
              </a: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3600" b="1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　その他</a:t>
              </a: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　</a:t>
              </a:r>
              <a:endParaRPr kumimoji="0" lang="en-US" altLang="ja-JP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　</a:t>
              </a:r>
              <a:r>
                <a:rPr kumimoji="0" lang="ja-JP" altLang="en-US" sz="36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負債</a:t>
              </a:r>
              <a:endParaRPr kumimoji="0" lang="en-US" altLang="ja-JP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純資産</a:t>
              </a:r>
              <a:endParaRPr kumimoji="0" lang="en-US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2323056" y="1351507"/>
              <a:ext cx="3448169" cy="4524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88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indent="93663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1,073,590,000$</a:t>
              </a:r>
              <a:endParaRPr kumimoji="0" lang="ja-JP" altLang="en-US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58,058,000$</a:t>
              </a:r>
              <a:endPara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8,237,000$</a:t>
              </a:r>
              <a:endPara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2,754,000$</a:t>
              </a:r>
              <a:endPara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968,384,000$</a:t>
              </a:r>
              <a:endPara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36,157,000$</a:t>
              </a:r>
              <a:endPara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127,569,000$</a:t>
              </a:r>
              <a:endParaRPr kumimoji="0" lang="ja-JP" altLang="en-US" sz="3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36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946,021,000$</a:t>
              </a:r>
              <a:endParaRPr kumimoji="0" lang="en-US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6152139" y="2224838"/>
              <a:ext cx="4947662" cy="2862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889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年次基金 </a:t>
              </a: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464,000,000$</a:t>
              </a:r>
              <a:endPara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恒久基金 </a:t>
              </a: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337,000,000$</a:t>
              </a:r>
              <a:endParaRPr kumimoji="0" lang="en-US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A-OTF Midashi Go MB31 Pro MB31" charset="-128"/>
              </a:endParaRPr>
            </a:p>
            <a:p>
              <a:pPr marR="0" lvl="0" indent="936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ﾎﾟﾘｵ基金 </a:t>
              </a:r>
              <a:r>
                <a:rPr kumimoji="0" lang="en-US" altLang="ja-JP" sz="3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A-OTF Midashi Go MB31 Pro MB31" charset="-128"/>
                </a:rPr>
                <a:t>127,000,000$</a:t>
              </a:r>
              <a:endParaRPr kumimoji="0" lang="en-US" altLang="ja-JP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950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108065" y="274320"/>
            <a:ext cx="11604567" cy="698269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700" b="1" kern="100" dirty="0">
                <a:solidFill>
                  <a:srgbClr val="FFC000"/>
                </a:solidFill>
                <a:latin typeface="+mj-ea"/>
                <a:cs typeface="Times New Roman" panose="02020603050405020304" pitchFamily="18" charset="0"/>
              </a:rPr>
              <a:t>ルール</a:t>
            </a:r>
            <a:r>
              <a:rPr lang="en-US" altLang="ja-JP" sz="4400" b="1" kern="100" dirty="0">
                <a:solidFill>
                  <a:srgbClr val="FFC000"/>
                </a:solidFill>
                <a:latin typeface="+mj-ea"/>
                <a:cs typeface="Times New Roman" panose="02020603050405020304" pitchFamily="18" charset="0"/>
              </a:rPr>
              <a:t>1 </a:t>
            </a:r>
            <a:r>
              <a:rPr lang="ja-JP" altLang="ja-JP" sz="4400" b="1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年次基金とシェアシステム</a:t>
            </a:r>
            <a:br>
              <a:rPr lang="ja-JP" altLang="ja-JP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idx="1"/>
          </p:nvPr>
        </p:nvSpPr>
        <p:spPr>
          <a:xfrm>
            <a:off x="0" y="1097280"/>
            <a:ext cx="12119956" cy="5760720"/>
          </a:xfrm>
        </p:spPr>
        <p:txBody>
          <a:bodyPr>
            <a:norm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ja-JP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ロータリー財団へのご寄付は、</a:t>
            </a:r>
            <a:r>
              <a:rPr kumimoji="0" lang="ja-JP" altLang="ja-JP" sz="3200" b="1" dirty="0" bmk="OLE_LINK26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  <a:hlinkClick r:id="rId2"/>
              </a:rPr>
              <a:t>シェアシステム</a:t>
            </a:r>
            <a:r>
              <a:rPr kumimoji="0" lang="ja-JP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と呼ばれる仕組みを通じて、</a:t>
            </a:r>
            <a:r>
              <a:rPr kumimoji="0" lang="ja-JP" altLang="ja-JP" sz="3200" dirty="0" bmk="OLE_LINK26">
                <a:solidFill>
                  <a:srgbClr val="00B0F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人道的プロジェクト</a:t>
            </a:r>
            <a:r>
              <a:rPr kumimoji="0" lang="ja-JP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kumimoji="0" lang="ja-JP" altLang="ja-JP" sz="3200" dirty="0" bmk="OLE_LINK26">
                <a:solidFill>
                  <a:srgbClr val="00B0F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奨学金</a:t>
            </a:r>
            <a:r>
              <a:rPr kumimoji="0" lang="ja-JP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、</a:t>
            </a:r>
            <a:r>
              <a:rPr kumimoji="0" lang="ja-JP" altLang="ja-JP" sz="3200" dirty="0" bmk="OLE_LINK26">
                <a:solidFill>
                  <a:srgbClr val="00B0F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職業研修チーム</a:t>
            </a:r>
            <a:r>
              <a:rPr kumimoji="0" lang="ja-JP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の活動を支える</a:t>
            </a:r>
            <a:r>
              <a:rPr kumimoji="0" lang="ja-JP" altLang="ja-JP" sz="3200" dirty="0" bmk="OLE_LINK26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補助金</a:t>
            </a:r>
            <a:r>
              <a:rPr kumimoji="0" lang="ja-JP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に生まれ変わります。</a:t>
            </a:r>
            <a:endParaRPr kumimoji="0" lang="en-US" altLang="ja-JP" sz="3200" dirty="0" bmk="OLE_LINK26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ja-JP" sz="1100" dirty="0" bmk="OLE_LINK26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ja-JP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地区内のクラブからの年次基金（シェア）へのご寄付は、ロータリー年度末に、国際財団活動資金（</a:t>
            </a:r>
            <a:r>
              <a:rPr kumimoji="0" lang="en-US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WF</a:t>
            </a:r>
            <a:r>
              <a:rPr kumimoji="0" lang="ja-JP" altLang="en-US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）と地区財団活動資金（</a:t>
            </a:r>
            <a:r>
              <a:rPr kumimoji="0" lang="en-US" altLang="ja-JP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DDF</a:t>
            </a:r>
            <a:r>
              <a:rPr kumimoji="0" lang="ja-JP" altLang="en-US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）に分けられます（</a:t>
            </a:r>
            <a:r>
              <a:rPr kumimoji="0" lang="ja-JP" altLang="en-US" sz="3200" dirty="0" bmk="OLE_LINK26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分けられた資金は地区ではなく本部が管理</a:t>
            </a:r>
            <a:r>
              <a:rPr kumimoji="0" lang="ja-JP" altLang="en-US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）。</a:t>
            </a:r>
            <a:endParaRPr kumimoji="0" lang="en-US" altLang="ja-JP" sz="3200" dirty="0" bmk="OLE_LINK26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ja-JP" altLang="en-US" sz="1600" dirty="0" bmk="OLE_LINK26">
              <a:solidFill>
                <a:schemeClr val="tx1"/>
              </a:solidFill>
              <a:ea typeface="inherit"/>
              <a:cs typeface="ＭＳ Ｐゴシック" panose="020B0600070205080204" pitchFamily="50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ja-JP" altLang="en-US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　　　　　　　　　　　　　</a:t>
            </a:r>
            <a:r>
              <a:rPr kumimoji="0" lang="en-US" altLang="ja-JP" sz="3200" b="1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50%</a:t>
            </a:r>
            <a:r>
              <a:rPr kumimoji="0" lang="ja-JP" altLang="en-US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　国際財団活動資金（</a:t>
            </a:r>
            <a:r>
              <a:rPr kumimoji="0" lang="en-US" altLang="ja-JP" sz="3200" dirty="0" bmk="OLE_LINK26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WF</a:t>
            </a:r>
            <a:r>
              <a:rPr kumimoji="0" lang="ja-JP" altLang="en-US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kumimoji="0" lang="ja-JP" altLang="en-US" sz="3200" dirty="0" bmk="OLE_LINK26">
              <a:solidFill>
                <a:schemeClr val="tx1"/>
              </a:solidFill>
              <a:ea typeface="inherit"/>
              <a:cs typeface="ＭＳ Ｐゴシック" panose="020B0600070205080204" pitchFamily="50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ja-JP" altLang="en-US" sz="3200" b="1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年次基金（寄付後</a:t>
            </a:r>
            <a:r>
              <a:rPr kumimoji="0" lang="en-US" altLang="ja-JP" sz="3200" b="1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3</a:t>
            </a:r>
            <a:r>
              <a:rPr kumimoji="0" lang="ja-JP" altLang="en-US" sz="3200" b="1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年）</a:t>
            </a:r>
            <a:r>
              <a:rPr kumimoji="0" lang="ja-JP" altLang="en-US" sz="3200" b="1" dirty="0" bmk="OLE_LINK26">
                <a:solidFill>
                  <a:schemeClr val="tx1"/>
                </a:solidFill>
                <a:latin typeface="Century" panose="02040604050505020304" pitchFamily="18" charset="0"/>
                <a:ea typeface="inherit"/>
                <a:cs typeface="ＭＳ 明朝" panose="02020609040205080304" pitchFamily="17" charset="-128"/>
              </a:rPr>
              <a:t>⇒</a:t>
            </a:r>
            <a:endParaRPr kumimoji="0" lang="ja-JP" altLang="en-US" sz="3200" dirty="0" bmk="OLE_LINK26">
              <a:solidFill>
                <a:schemeClr val="tx1"/>
              </a:solidFill>
              <a:ea typeface="inherit"/>
              <a:cs typeface="ＭＳ Ｐゴシック" panose="020B0600070205080204" pitchFamily="50" charset="-128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ja-JP" altLang="en-US" sz="3200" b="1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　　　　　　　　　　　　　</a:t>
            </a:r>
            <a:r>
              <a:rPr kumimoji="0" lang="en-US" altLang="ja-JP" sz="3200" b="1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50%</a:t>
            </a:r>
            <a:r>
              <a:rPr kumimoji="0" lang="ja-JP" altLang="en-US" sz="3200" b="1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anose="020B0600070205080204" pitchFamily="50" charset="-128"/>
              </a:rPr>
              <a:t>　</a:t>
            </a:r>
            <a:r>
              <a:rPr kumimoji="0" lang="ja-JP" altLang="en-US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地区財団活動資金（</a:t>
            </a:r>
            <a:r>
              <a:rPr kumimoji="0" lang="en-US" altLang="ja-JP" sz="3200" dirty="0" bmk="OLE_LINK26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DDF</a:t>
            </a:r>
            <a:r>
              <a:rPr kumimoji="0" lang="ja-JP" altLang="en-US" sz="3200" dirty="0" bmk="OLE_LINK26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panose="020B0604020202020204" pitchFamily="34" charset="0"/>
              </a:rPr>
              <a:t>）</a:t>
            </a:r>
            <a:endParaRPr kumimoji="0" lang="ja-JP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kumimoji="1" lang="en-US" altLang="ja-JP" sz="32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5" name="AutoShape 10"/>
          <p:cNvSpPr>
            <a:spLocks/>
          </p:cNvSpPr>
          <p:nvPr/>
        </p:nvSpPr>
        <p:spPr bwMode="auto">
          <a:xfrm>
            <a:off x="4988906" y="4943764"/>
            <a:ext cx="228600" cy="1714500"/>
          </a:xfrm>
          <a:prstGeom prst="leftBrace">
            <a:avLst>
              <a:gd name="adj1" fmla="val 62500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9351112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1434</TotalTime>
  <Words>850</Words>
  <Application>Microsoft Office PowerPoint</Application>
  <PresentationFormat>ワイド画面</PresentationFormat>
  <Paragraphs>288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9" baseType="lpstr">
      <vt:lpstr>A-OTF Gothic BBB Pro Medium</vt:lpstr>
      <vt:lpstr>A-OTF Midashi Go MB31 Pro MB31</vt:lpstr>
      <vt:lpstr>Frutiger LT Std 47 Light Cn</vt:lpstr>
      <vt:lpstr>inherit</vt:lpstr>
      <vt:lpstr>ＭＳ Ｐゴシック</vt:lpstr>
      <vt:lpstr>ＭＳ ゴシック</vt:lpstr>
      <vt:lpstr>ＭＳ 明朝</vt:lpstr>
      <vt:lpstr>メイリオ</vt:lpstr>
      <vt:lpstr>Arial</vt:lpstr>
      <vt:lpstr>Century</vt:lpstr>
      <vt:lpstr>Times New Roman</vt:lpstr>
      <vt:lpstr>Trebuchet MS</vt:lpstr>
      <vt:lpstr>Wingdings 3</vt:lpstr>
      <vt:lpstr>ファセット</vt:lpstr>
      <vt:lpstr>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ルール1 年次基金とシェアシステム </vt:lpstr>
      <vt:lpstr>ルール２ 地区財団活動資金（DDF）の使い道</vt:lpstr>
      <vt:lpstr>　ルール３ 国際財団活動資金（WF）の使い道(要覧57頁)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2016年（平成28年）5月15日 RID2710地区研修協議会R財団部門            2016年（平成28年）5月15日 RID2710地区研修協議会R財団部門   ロータリー財団の現況について</dc:title>
  <dc:creator>KUGASA</dc:creator>
  <cp:lastModifiedBy>久笠信雄</cp:lastModifiedBy>
  <cp:revision>78</cp:revision>
  <dcterms:created xsi:type="dcterms:W3CDTF">2016-05-05T03:43:20Z</dcterms:created>
  <dcterms:modified xsi:type="dcterms:W3CDTF">2016-08-27T18:45:19Z</dcterms:modified>
</cp:coreProperties>
</file>